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6"/>
  </p:notesMasterIdLst>
  <p:sldIdLst>
    <p:sldId id="256" r:id="rId2"/>
    <p:sldId id="258" r:id="rId3"/>
    <p:sldId id="257" r:id="rId4"/>
    <p:sldId id="295" r:id="rId5"/>
    <p:sldId id="259" r:id="rId6"/>
    <p:sldId id="321" r:id="rId7"/>
    <p:sldId id="296" r:id="rId8"/>
    <p:sldId id="307" r:id="rId9"/>
    <p:sldId id="309" r:id="rId10"/>
    <p:sldId id="310" r:id="rId11"/>
    <p:sldId id="311" r:id="rId12"/>
    <p:sldId id="312" r:id="rId13"/>
    <p:sldId id="260" r:id="rId14"/>
    <p:sldId id="313" r:id="rId15"/>
    <p:sldId id="314" r:id="rId16"/>
    <p:sldId id="315" r:id="rId17"/>
    <p:sldId id="318" r:id="rId18"/>
    <p:sldId id="316" r:id="rId19"/>
    <p:sldId id="319" r:id="rId20"/>
    <p:sldId id="322" r:id="rId21"/>
    <p:sldId id="320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Montserrat" panose="00000500000000000000" pitchFamily="2" charset="0"/>
      <p:regular r:id="rId61"/>
      <p:bold r:id="rId62"/>
      <p:italic r:id="rId63"/>
      <p:boldItalic r:id="rId64"/>
    </p:embeddedFont>
    <p:embeddedFont>
      <p:font typeface="Oswald" panose="00000500000000000000" pitchFamily="2" charset="0"/>
      <p:regular r:id="rId65"/>
      <p:bold r:id="rId66"/>
    </p:embeddedFont>
    <p:embeddedFont>
      <p:font typeface="Source Sans Pro" panose="020B050303040302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42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0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Input Data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Data-cleaning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8A7AD84A-214F-4D00-B817-DE03DC2CD037}">
      <dgm:prSet phldrT="[Text]" custT="1"/>
      <dgm:spPr/>
      <dgm:t>
        <a:bodyPr/>
        <a:lstStyle/>
        <a:p>
          <a:r>
            <a:rPr lang="en-US" sz="1000" dirty="0"/>
            <a:t>Simplify Dataset</a:t>
          </a:r>
        </a:p>
      </dgm:t>
    </dgm:pt>
    <dgm:pt modelId="{722C59AF-2B74-4D2A-A5B1-D1E8566EA45F}" type="parTrans" cxnId="{E2306BA7-DE8C-4C54-96C7-E8658FFF8BF6}">
      <dgm:prSet/>
      <dgm:spPr/>
      <dgm:t>
        <a:bodyPr/>
        <a:lstStyle/>
        <a:p>
          <a:endParaRPr lang="en-US"/>
        </a:p>
      </dgm:t>
    </dgm:pt>
    <dgm:pt modelId="{60F7BEEF-742D-448C-84B5-50C181A37999}" type="sibTrans" cxnId="{E2306BA7-DE8C-4C54-96C7-E8658FFF8BF6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62040" custLinFactNeighborX="82227" custLinFactNeighborY="-5393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5377B062-CFBB-4138-8130-374981E83EDA}" type="presOf" srcId="{8A7AD84A-214F-4D00-B817-DE03DC2CD037}" destId="{AC0F2A01-9C6D-459A-8ADD-BA9AE13BD0A1}" srcOrd="0" destOrd="1" presId="urn:microsoft.com/office/officeart/2005/8/layout/StepDownProcess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E2306BA7-DE8C-4C54-96C7-E8658FFF8BF6}" srcId="{109B44EF-AD75-4B90-B53F-6D4E3DF430B1}" destId="{8A7AD84A-214F-4D00-B817-DE03DC2CD037}" srcOrd="1" destOrd="0" parTransId="{722C59AF-2B74-4D2A-A5B1-D1E8566EA45F}" sibTransId="{60F7BEEF-742D-448C-84B5-50C181A37999}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L1 Ratio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Analyze Models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endParaRPr lang="en-US" sz="800" dirty="0"/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78BB7176-A067-45DE-B4BD-5D29078A70F6}">
      <dgm:prSet phldrT="[Text]" custT="1"/>
      <dgm:spPr/>
      <dgm:t>
        <a:bodyPr/>
        <a:lstStyle/>
        <a:p>
          <a:r>
            <a:rPr lang="en-US" sz="800" dirty="0"/>
            <a:t>ERROR ANALYZE (ROC/AUC etc.)</a:t>
          </a:r>
        </a:p>
      </dgm:t>
    </dgm:pt>
    <dgm:pt modelId="{17269698-AC92-4EAC-96AE-2C77D5CE0901}" type="parTrans" cxnId="{CA576957-4FFD-4473-8E13-ECEA5FDE6625}">
      <dgm:prSet/>
      <dgm:spPr/>
      <dgm:t>
        <a:bodyPr/>
        <a:lstStyle/>
        <a:p>
          <a:endParaRPr lang="en-US"/>
        </a:p>
      </dgm:t>
    </dgm:pt>
    <dgm:pt modelId="{3AB30007-6ADF-47CD-BC1B-88CF6ABB8B65}" type="sibTrans" cxnId="{CA576957-4FFD-4473-8E13-ECEA5FDE6625}">
      <dgm:prSet/>
      <dgm:spPr/>
      <dgm:t>
        <a:bodyPr/>
        <a:lstStyle/>
        <a:p>
          <a:endParaRPr lang="en-US"/>
        </a:p>
      </dgm:t>
    </dgm:pt>
    <dgm:pt modelId="{DA49919D-B672-4447-A165-03132512AEF2}">
      <dgm:prSet phldrT="[Text]" custT="1"/>
      <dgm:spPr/>
      <dgm:t>
        <a:bodyPr/>
        <a:lstStyle/>
        <a:p>
          <a:r>
            <a:rPr lang="en-US" sz="800" dirty="0"/>
            <a:t>VISUALIZATION RESULTS</a:t>
          </a:r>
        </a:p>
      </dgm:t>
    </dgm:pt>
    <dgm:pt modelId="{856B513A-2E63-4383-83D0-ABB79D310902}" type="parTrans" cxnId="{99519104-5CEB-4A2B-A600-CE9230EFA014}">
      <dgm:prSet/>
      <dgm:spPr/>
      <dgm:t>
        <a:bodyPr/>
        <a:lstStyle/>
        <a:p>
          <a:endParaRPr lang="en-US"/>
        </a:p>
      </dgm:t>
    </dgm:pt>
    <dgm:pt modelId="{350773A3-BEC1-48BE-98E1-247ED8F9BEBA}" type="sibTrans" cxnId="{99519104-5CEB-4A2B-A600-CE9230EFA014}">
      <dgm:prSet/>
      <dgm:spPr/>
      <dgm:t>
        <a:bodyPr/>
        <a:lstStyle/>
        <a:p>
          <a:endParaRPr lang="en-US"/>
        </a:p>
      </dgm:t>
    </dgm:pt>
    <dgm:pt modelId="{64577C79-F582-4B38-A48A-EFA03FFAB2E3}">
      <dgm:prSet phldrT="[Text]" custT="1"/>
      <dgm:spPr/>
      <dgm:t>
        <a:bodyPr/>
        <a:lstStyle/>
        <a:p>
          <a:endParaRPr lang="en-US" sz="800" dirty="0"/>
        </a:p>
      </dgm:t>
    </dgm:pt>
    <dgm:pt modelId="{7F59E568-28CF-4E09-98D9-B1030CDF18C5}" type="parTrans" cxnId="{9E9439C4-9CBB-477C-AFBB-33E69AE4263B}">
      <dgm:prSet/>
      <dgm:spPr/>
      <dgm:t>
        <a:bodyPr/>
        <a:lstStyle/>
        <a:p>
          <a:endParaRPr lang="en-US"/>
        </a:p>
      </dgm:t>
    </dgm:pt>
    <dgm:pt modelId="{FDF6EFFB-A4E0-4D6B-8C20-06EF3D8D014E}" type="sibTrans" cxnId="{9E9439C4-9CBB-477C-AFBB-33E69AE4263B}">
      <dgm:prSet/>
      <dgm:spPr/>
      <dgm:t>
        <a:bodyPr/>
        <a:lstStyle/>
        <a:p>
          <a:endParaRPr lang="en-US"/>
        </a:p>
      </dgm:t>
    </dgm:pt>
    <dgm:pt modelId="{FDC8F6DB-40D5-4E74-B31A-6D48FB982D95}">
      <dgm:prSet phldrT="[Text]" custT="1"/>
      <dgm:spPr/>
      <dgm:t>
        <a:bodyPr/>
        <a:lstStyle/>
        <a:p>
          <a:endParaRPr lang="en-US" sz="800" dirty="0"/>
        </a:p>
      </dgm:t>
    </dgm:pt>
    <dgm:pt modelId="{A80F79A2-148D-4FF0-B9E3-AEEE5ACCDD53}" type="parTrans" cxnId="{0B29AFD8-9CF4-42DD-A6B4-4B205E9CE107}">
      <dgm:prSet/>
      <dgm:spPr/>
      <dgm:t>
        <a:bodyPr/>
        <a:lstStyle/>
        <a:p>
          <a:endParaRPr lang="en-US"/>
        </a:p>
      </dgm:t>
    </dgm:pt>
    <dgm:pt modelId="{5B20792C-3125-4A4A-84FE-C0DF87FB3FFE}" type="sibTrans" cxnId="{0B29AFD8-9CF4-42DD-A6B4-4B205E9CE107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X="-36349" custLinFactNeighborX="-100000" custLinFactNeighborY="-7064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695183" custScaleY="207003" custLinFactNeighborX="99698" custLinFactNeighborY="28343">
        <dgm:presLayoutVars>
          <dgm:chMax val="0"/>
          <dgm:chPref val="0"/>
          <dgm:bulletEnabled val="1"/>
        </dgm:presLayoutVars>
      </dgm:prSet>
      <dgm:spPr/>
    </dgm:pt>
  </dgm:ptLst>
  <dgm:cxnLst>
    <dgm:cxn modelId="{99519104-5CEB-4A2B-A600-CE9230EFA014}" srcId="{109B44EF-AD75-4B90-B53F-6D4E3DF430B1}" destId="{DA49919D-B672-4447-A165-03132512AEF2}" srcOrd="2" destOrd="0" parTransId="{856B513A-2E63-4383-83D0-ABB79D310902}" sibTransId="{350773A3-BEC1-48BE-98E1-247ED8F9BEBA}"/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7013283D-A8C4-4038-BA6E-0E1E8EDD1A4E}" type="presOf" srcId="{FDC8F6DB-40D5-4E74-B31A-6D48FB982D95}" destId="{AC0F2A01-9C6D-459A-8ADD-BA9AE13BD0A1}" srcOrd="0" destOrd="4" presId="urn:microsoft.com/office/officeart/2005/8/layout/StepDownProcess"/>
    <dgm:cxn modelId="{BF91C940-68C6-40E0-825D-6E7A4752D3F5}" type="presOf" srcId="{78BB7176-A067-45DE-B4BD-5D29078A70F6}" destId="{AC0F2A01-9C6D-459A-8ADD-BA9AE13BD0A1}" srcOrd="0" destOrd="1" presId="urn:microsoft.com/office/officeart/2005/8/layout/StepDownProcess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CA576957-4FFD-4473-8E13-ECEA5FDE6625}" srcId="{109B44EF-AD75-4B90-B53F-6D4E3DF430B1}" destId="{78BB7176-A067-45DE-B4BD-5D29078A70F6}" srcOrd="1" destOrd="0" parTransId="{17269698-AC92-4EAC-96AE-2C77D5CE0901}" sibTransId="{3AB30007-6ADF-47CD-BC1B-88CF6ABB8B6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9E9439C4-9CBB-477C-AFBB-33E69AE4263B}" srcId="{109B44EF-AD75-4B90-B53F-6D4E3DF430B1}" destId="{64577C79-F582-4B38-A48A-EFA03FFAB2E3}" srcOrd="3" destOrd="0" parTransId="{7F59E568-28CF-4E09-98D9-B1030CDF18C5}" sibTransId="{FDF6EFFB-A4E0-4D6B-8C20-06EF3D8D014E}"/>
    <dgm:cxn modelId="{75A058CA-DF7A-48DE-8D66-B74AE32BE187}" type="presOf" srcId="{DA49919D-B672-4447-A165-03132512AEF2}" destId="{AC0F2A01-9C6D-459A-8ADD-BA9AE13BD0A1}" srcOrd="0" destOrd="2" presId="urn:microsoft.com/office/officeart/2005/8/layout/StepDownProcess"/>
    <dgm:cxn modelId="{7A7C9FD5-08DF-415A-B950-541D16232A97}" type="presOf" srcId="{64577C79-F582-4B38-A48A-EFA03FFAB2E3}" destId="{AC0F2A01-9C6D-459A-8ADD-BA9AE13BD0A1}" srcOrd="0" destOrd="3" presId="urn:microsoft.com/office/officeart/2005/8/layout/StepDownProcess"/>
    <dgm:cxn modelId="{0B29AFD8-9CF4-42DD-A6B4-4B205E9CE107}" srcId="{109B44EF-AD75-4B90-B53F-6D4E3DF430B1}" destId="{FDC8F6DB-40D5-4E74-B31A-6D48FB982D95}" srcOrd="4" destOrd="0" parTransId="{A80F79A2-148D-4FF0-B9E3-AEEE5ACCDD53}" sibTransId="{5B20792C-3125-4A4A-84FE-C0DF87FB3FFE}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Multi Classify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endParaRPr lang="en-US" sz="800" dirty="0"/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78BB7176-A067-45DE-B4BD-5D29078A70F6}">
      <dgm:prSet phldrT="[Text]" custT="1"/>
      <dgm:spPr/>
      <dgm:t>
        <a:bodyPr/>
        <a:lstStyle/>
        <a:p>
          <a:r>
            <a:rPr lang="en-US" sz="800" dirty="0" err="1"/>
            <a:t>OvR</a:t>
          </a:r>
          <a:endParaRPr lang="en-US" sz="800" dirty="0"/>
        </a:p>
      </dgm:t>
    </dgm:pt>
    <dgm:pt modelId="{17269698-AC92-4EAC-96AE-2C77D5CE0901}" type="parTrans" cxnId="{CA576957-4FFD-4473-8E13-ECEA5FDE6625}">
      <dgm:prSet/>
      <dgm:spPr/>
      <dgm:t>
        <a:bodyPr/>
        <a:lstStyle/>
        <a:p>
          <a:endParaRPr lang="en-US"/>
        </a:p>
      </dgm:t>
    </dgm:pt>
    <dgm:pt modelId="{3AB30007-6ADF-47CD-BC1B-88CF6ABB8B65}" type="sibTrans" cxnId="{CA576957-4FFD-4473-8E13-ECEA5FDE6625}">
      <dgm:prSet/>
      <dgm:spPr/>
      <dgm:t>
        <a:bodyPr/>
        <a:lstStyle/>
        <a:p>
          <a:endParaRPr lang="en-US"/>
        </a:p>
      </dgm:t>
    </dgm:pt>
    <dgm:pt modelId="{DA49919D-B672-4447-A165-03132512AEF2}">
      <dgm:prSet phldrT="[Text]" custT="1"/>
      <dgm:spPr/>
      <dgm:t>
        <a:bodyPr/>
        <a:lstStyle/>
        <a:p>
          <a:r>
            <a:rPr lang="en-US" sz="800" dirty="0"/>
            <a:t>SoftMax</a:t>
          </a:r>
        </a:p>
      </dgm:t>
    </dgm:pt>
    <dgm:pt modelId="{856B513A-2E63-4383-83D0-ABB79D310902}" type="parTrans" cxnId="{99519104-5CEB-4A2B-A600-CE9230EFA014}">
      <dgm:prSet/>
      <dgm:spPr/>
      <dgm:t>
        <a:bodyPr/>
        <a:lstStyle/>
        <a:p>
          <a:endParaRPr lang="en-US"/>
        </a:p>
      </dgm:t>
    </dgm:pt>
    <dgm:pt modelId="{350773A3-BEC1-48BE-98E1-247ED8F9BEBA}" type="sibTrans" cxnId="{99519104-5CEB-4A2B-A600-CE9230EFA014}">
      <dgm:prSet/>
      <dgm:spPr/>
      <dgm:t>
        <a:bodyPr/>
        <a:lstStyle/>
        <a:p>
          <a:endParaRPr lang="en-US"/>
        </a:p>
      </dgm:t>
    </dgm:pt>
    <dgm:pt modelId="{64577C79-F582-4B38-A48A-EFA03FFAB2E3}">
      <dgm:prSet phldrT="[Text]" custT="1"/>
      <dgm:spPr/>
      <dgm:t>
        <a:bodyPr/>
        <a:lstStyle/>
        <a:p>
          <a:endParaRPr lang="en-US" sz="800" dirty="0"/>
        </a:p>
      </dgm:t>
    </dgm:pt>
    <dgm:pt modelId="{7F59E568-28CF-4E09-98D9-B1030CDF18C5}" type="parTrans" cxnId="{9E9439C4-9CBB-477C-AFBB-33E69AE4263B}">
      <dgm:prSet/>
      <dgm:spPr/>
      <dgm:t>
        <a:bodyPr/>
        <a:lstStyle/>
        <a:p>
          <a:endParaRPr lang="en-US"/>
        </a:p>
      </dgm:t>
    </dgm:pt>
    <dgm:pt modelId="{FDF6EFFB-A4E0-4D6B-8C20-06EF3D8D014E}" type="sibTrans" cxnId="{9E9439C4-9CBB-477C-AFBB-33E69AE4263B}">
      <dgm:prSet/>
      <dgm:spPr/>
      <dgm:t>
        <a:bodyPr/>
        <a:lstStyle/>
        <a:p>
          <a:endParaRPr lang="en-US"/>
        </a:p>
      </dgm:t>
    </dgm:pt>
    <dgm:pt modelId="{FDC8F6DB-40D5-4E74-B31A-6D48FB982D95}">
      <dgm:prSet phldrT="[Text]" custT="1"/>
      <dgm:spPr/>
      <dgm:t>
        <a:bodyPr/>
        <a:lstStyle/>
        <a:p>
          <a:endParaRPr lang="en-US" sz="800" dirty="0"/>
        </a:p>
      </dgm:t>
    </dgm:pt>
    <dgm:pt modelId="{A80F79A2-148D-4FF0-B9E3-AEEE5ACCDD53}" type="parTrans" cxnId="{0B29AFD8-9CF4-42DD-A6B4-4B205E9CE107}">
      <dgm:prSet/>
      <dgm:spPr/>
      <dgm:t>
        <a:bodyPr/>
        <a:lstStyle/>
        <a:p>
          <a:endParaRPr lang="en-US"/>
        </a:p>
      </dgm:t>
    </dgm:pt>
    <dgm:pt modelId="{5B20792C-3125-4A4A-84FE-C0DF87FB3FFE}" type="sibTrans" cxnId="{0B29AFD8-9CF4-42DD-A6B4-4B205E9CE107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X="-36349" custLinFactNeighborX="-100000" custLinFactNeighborY="-7064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695183" custScaleY="207003" custLinFactNeighborX="99698" custLinFactNeighborY="28343">
        <dgm:presLayoutVars>
          <dgm:chMax val="0"/>
          <dgm:chPref val="0"/>
          <dgm:bulletEnabled val="1"/>
        </dgm:presLayoutVars>
      </dgm:prSet>
      <dgm:spPr/>
    </dgm:pt>
  </dgm:ptLst>
  <dgm:cxnLst>
    <dgm:cxn modelId="{99519104-5CEB-4A2B-A600-CE9230EFA014}" srcId="{109B44EF-AD75-4B90-B53F-6D4E3DF430B1}" destId="{DA49919D-B672-4447-A165-03132512AEF2}" srcOrd="2" destOrd="0" parTransId="{856B513A-2E63-4383-83D0-ABB79D310902}" sibTransId="{350773A3-BEC1-48BE-98E1-247ED8F9BEBA}"/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7013283D-A8C4-4038-BA6E-0E1E8EDD1A4E}" type="presOf" srcId="{FDC8F6DB-40D5-4E74-B31A-6D48FB982D95}" destId="{AC0F2A01-9C6D-459A-8ADD-BA9AE13BD0A1}" srcOrd="0" destOrd="4" presId="urn:microsoft.com/office/officeart/2005/8/layout/StepDownProcess"/>
    <dgm:cxn modelId="{BF91C940-68C6-40E0-825D-6E7A4752D3F5}" type="presOf" srcId="{78BB7176-A067-45DE-B4BD-5D29078A70F6}" destId="{AC0F2A01-9C6D-459A-8ADD-BA9AE13BD0A1}" srcOrd="0" destOrd="1" presId="urn:microsoft.com/office/officeart/2005/8/layout/StepDownProcess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CA576957-4FFD-4473-8E13-ECEA5FDE6625}" srcId="{109B44EF-AD75-4B90-B53F-6D4E3DF430B1}" destId="{78BB7176-A067-45DE-B4BD-5D29078A70F6}" srcOrd="1" destOrd="0" parTransId="{17269698-AC92-4EAC-96AE-2C77D5CE0901}" sibTransId="{3AB30007-6ADF-47CD-BC1B-88CF6ABB8B6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9E9439C4-9CBB-477C-AFBB-33E69AE4263B}" srcId="{109B44EF-AD75-4B90-B53F-6D4E3DF430B1}" destId="{64577C79-F582-4B38-A48A-EFA03FFAB2E3}" srcOrd="3" destOrd="0" parTransId="{7F59E568-28CF-4E09-98D9-B1030CDF18C5}" sibTransId="{FDF6EFFB-A4E0-4D6B-8C20-06EF3D8D014E}"/>
    <dgm:cxn modelId="{75A058CA-DF7A-48DE-8D66-B74AE32BE187}" type="presOf" srcId="{DA49919D-B672-4447-A165-03132512AEF2}" destId="{AC0F2A01-9C6D-459A-8ADD-BA9AE13BD0A1}" srcOrd="0" destOrd="2" presId="urn:microsoft.com/office/officeart/2005/8/layout/StepDownProcess"/>
    <dgm:cxn modelId="{7A7C9FD5-08DF-415A-B950-541D16232A97}" type="presOf" srcId="{64577C79-F582-4B38-A48A-EFA03FFAB2E3}" destId="{AC0F2A01-9C6D-459A-8ADD-BA9AE13BD0A1}" srcOrd="0" destOrd="3" presId="urn:microsoft.com/office/officeart/2005/8/layout/StepDownProcess"/>
    <dgm:cxn modelId="{0B29AFD8-9CF4-42DD-A6B4-4B205E9CE107}" srcId="{109B44EF-AD75-4B90-B53F-6D4E3DF430B1}" destId="{FDC8F6DB-40D5-4E74-B31A-6D48FB982D95}" srcOrd="4" destOrd="0" parTransId="{A80F79A2-148D-4FF0-B9E3-AEEE5ACCDD53}" sibTransId="{5B20792C-3125-4A4A-84FE-C0DF87FB3FFE}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Input Data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Simplify Dataset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62040" custLinFactNeighborX="82227" custLinFactNeighborY="-5393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Features Analyze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C67E1239-B9FD-4D6F-A3DA-C69C7B18CF92}">
      <dgm:prSet phldrT="[Text]" custT="1"/>
      <dgm:spPr/>
      <dgm:t>
        <a:bodyPr/>
        <a:lstStyle/>
        <a:p>
          <a:r>
            <a:rPr lang="en-US" sz="1000" dirty="0"/>
            <a:t>Penalty character C</a:t>
          </a:r>
        </a:p>
      </dgm:t>
    </dgm:pt>
    <dgm:pt modelId="{8801E1EF-FF18-47FC-94F7-6182E386E146}" type="parTrans" cxnId="{227CC167-EAFD-4BC5-BE3F-E25951901AA0}">
      <dgm:prSet/>
      <dgm:spPr/>
      <dgm:t>
        <a:bodyPr/>
        <a:lstStyle/>
        <a:p>
          <a:endParaRPr lang="en-US"/>
        </a:p>
      </dgm:t>
    </dgm:pt>
    <dgm:pt modelId="{7E2078DD-0171-4097-B40F-E7AB8C3DC7BA}" type="sibTrans" cxnId="{227CC167-EAFD-4BC5-BE3F-E25951901AA0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227CC167-EAFD-4BC5-BE3F-E25951901AA0}" srcId="{109B44EF-AD75-4B90-B53F-6D4E3DF430B1}" destId="{C67E1239-B9FD-4D6F-A3DA-C69C7B18CF92}" srcOrd="1" destOrd="0" parTransId="{8801E1EF-FF18-47FC-94F7-6182E386E146}" sibTransId="{7E2078DD-0171-4097-B40F-E7AB8C3DC7BA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AD74B7FB-5B8E-4963-A6E9-64C5F49CD99C}" type="presOf" srcId="{C67E1239-B9FD-4D6F-A3DA-C69C7B18CF92}" destId="{AC0F2A01-9C6D-459A-8ADD-BA9AE13BD0A1}" srcOrd="0" destOrd="1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Features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C67E1239-B9FD-4D6F-A3DA-C69C7B18CF92}">
      <dgm:prSet phldrT="[Text]" custT="1"/>
      <dgm:spPr/>
      <dgm:t>
        <a:bodyPr/>
        <a:lstStyle/>
        <a:p>
          <a:r>
            <a:rPr lang="en-US" sz="1000" dirty="0"/>
            <a:t>Penalty character C</a:t>
          </a:r>
        </a:p>
      </dgm:t>
    </dgm:pt>
    <dgm:pt modelId="{8801E1EF-FF18-47FC-94F7-6182E386E146}" type="parTrans" cxnId="{227CC167-EAFD-4BC5-BE3F-E25951901AA0}">
      <dgm:prSet/>
      <dgm:spPr/>
      <dgm:t>
        <a:bodyPr/>
        <a:lstStyle/>
        <a:p>
          <a:endParaRPr lang="en-US"/>
        </a:p>
      </dgm:t>
    </dgm:pt>
    <dgm:pt modelId="{7E2078DD-0171-4097-B40F-E7AB8C3DC7BA}" type="sibTrans" cxnId="{227CC167-EAFD-4BC5-BE3F-E25951901AA0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227CC167-EAFD-4BC5-BE3F-E25951901AA0}" srcId="{109B44EF-AD75-4B90-B53F-6D4E3DF430B1}" destId="{C67E1239-B9FD-4D6F-A3DA-C69C7B18CF92}" srcOrd="1" destOrd="0" parTransId="{8801E1EF-FF18-47FC-94F7-6182E386E146}" sibTransId="{7E2078DD-0171-4097-B40F-E7AB8C3DC7BA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AD74B7FB-5B8E-4963-A6E9-64C5F49CD99C}" type="presOf" srcId="{C67E1239-B9FD-4D6F-A3DA-C69C7B18CF92}" destId="{AC0F2A01-9C6D-459A-8ADD-BA9AE13BD0A1}" srcOrd="0" destOrd="1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Features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C67E1239-B9FD-4D6F-A3DA-C69C7B18CF92}">
      <dgm:prSet phldrT="[Text]" custT="1"/>
      <dgm:spPr/>
      <dgm:t>
        <a:bodyPr/>
        <a:lstStyle/>
        <a:p>
          <a:r>
            <a:rPr lang="en-US" sz="1000" dirty="0"/>
            <a:t>Penalty character C</a:t>
          </a:r>
        </a:p>
      </dgm:t>
    </dgm:pt>
    <dgm:pt modelId="{8801E1EF-FF18-47FC-94F7-6182E386E146}" type="parTrans" cxnId="{227CC167-EAFD-4BC5-BE3F-E25951901AA0}">
      <dgm:prSet/>
      <dgm:spPr/>
      <dgm:t>
        <a:bodyPr/>
        <a:lstStyle/>
        <a:p>
          <a:endParaRPr lang="en-US"/>
        </a:p>
      </dgm:t>
    </dgm:pt>
    <dgm:pt modelId="{7E2078DD-0171-4097-B40F-E7AB8C3DC7BA}" type="sibTrans" cxnId="{227CC167-EAFD-4BC5-BE3F-E25951901AA0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227CC167-EAFD-4BC5-BE3F-E25951901AA0}" srcId="{109B44EF-AD75-4B90-B53F-6D4E3DF430B1}" destId="{C67E1239-B9FD-4D6F-A3DA-C69C7B18CF92}" srcOrd="1" destOrd="0" parTransId="{8801E1EF-FF18-47FC-94F7-6182E386E146}" sibTransId="{7E2078DD-0171-4097-B40F-E7AB8C3DC7BA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AD74B7FB-5B8E-4963-A6E9-64C5F49CD99C}" type="presOf" srcId="{C67E1239-B9FD-4D6F-A3DA-C69C7B18CF92}" destId="{AC0F2A01-9C6D-459A-8ADD-BA9AE13BD0A1}" srcOrd="0" destOrd="1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Features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C67E1239-B9FD-4D6F-A3DA-C69C7B18CF92}">
      <dgm:prSet phldrT="[Text]" custT="1"/>
      <dgm:spPr/>
      <dgm:t>
        <a:bodyPr/>
        <a:lstStyle/>
        <a:p>
          <a:r>
            <a:rPr lang="en-US" sz="1000" dirty="0"/>
            <a:t>Penalty character C</a:t>
          </a:r>
        </a:p>
      </dgm:t>
    </dgm:pt>
    <dgm:pt modelId="{8801E1EF-FF18-47FC-94F7-6182E386E146}" type="parTrans" cxnId="{227CC167-EAFD-4BC5-BE3F-E25951901AA0}">
      <dgm:prSet/>
      <dgm:spPr/>
      <dgm:t>
        <a:bodyPr/>
        <a:lstStyle/>
        <a:p>
          <a:endParaRPr lang="en-US"/>
        </a:p>
      </dgm:t>
    </dgm:pt>
    <dgm:pt modelId="{7E2078DD-0171-4097-B40F-E7AB8C3DC7BA}" type="sibTrans" cxnId="{227CC167-EAFD-4BC5-BE3F-E25951901AA0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227CC167-EAFD-4BC5-BE3F-E25951901AA0}" srcId="{109B44EF-AD75-4B90-B53F-6D4E3DF430B1}" destId="{C67E1239-B9FD-4D6F-A3DA-C69C7B18CF92}" srcOrd="1" destOrd="0" parTransId="{8801E1EF-FF18-47FC-94F7-6182E386E146}" sibTransId="{7E2078DD-0171-4097-B40F-E7AB8C3DC7BA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AD74B7FB-5B8E-4963-A6E9-64C5F49CD99C}" type="presOf" srcId="{C67E1239-B9FD-4D6F-A3DA-C69C7B18CF92}" destId="{AC0F2A01-9C6D-459A-8ADD-BA9AE13BD0A1}" srcOrd="0" destOrd="1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Add Features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C67E1239-B9FD-4D6F-A3DA-C69C7B18CF92}">
      <dgm:prSet phldrT="[Text]" custT="1"/>
      <dgm:spPr/>
      <dgm:t>
        <a:bodyPr/>
        <a:lstStyle/>
        <a:p>
          <a:r>
            <a:rPr lang="en-US" sz="1000" dirty="0"/>
            <a:t>Penalty character C</a:t>
          </a:r>
        </a:p>
      </dgm:t>
    </dgm:pt>
    <dgm:pt modelId="{8801E1EF-FF18-47FC-94F7-6182E386E146}" type="parTrans" cxnId="{227CC167-EAFD-4BC5-BE3F-E25951901AA0}">
      <dgm:prSet/>
      <dgm:spPr/>
      <dgm:t>
        <a:bodyPr/>
        <a:lstStyle/>
        <a:p>
          <a:endParaRPr lang="en-US"/>
        </a:p>
      </dgm:t>
    </dgm:pt>
    <dgm:pt modelId="{7E2078DD-0171-4097-B40F-E7AB8C3DC7BA}" type="sibTrans" cxnId="{227CC167-EAFD-4BC5-BE3F-E25951901AA0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227CC167-EAFD-4BC5-BE3F-E25951901AA0}" srcId="{109B44EF-AD75-4B90-B53F-6D4E3DF430B1}" destId="{C67E1239-B9FD-4D6F-A3DA-C69C7B18CF92}" srcOrd="1" destOrd="0" parTransId="{8801E1EF-FF18-47FC-94F7-6182E386E146}" sibTransId="{7E2078DD-0171-4097-B40F-E7AB8C3DC7BA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AD74B7FB-5B8E-4963-A6E9-64C5F49CD99C}" type="presOf" srcId="{C67E1239-B9FD-4D6F-A3DA-C69C7B18CF92}" destId="{AC0F2A01-9C6D-459A-8ADD-BA9AE13BD0A1}" srcOrd="0" destOrd="1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Add Features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C67E1239-B9FD-4D6F-A3DA-C69C7B18CF92}">
      <dgm:prSet phldrT="[Text]" custT="1"/>
      <dgm:spPr/>
      <dgm:t>
        <a:bodyPr/>
        <a:lstStyle/>
        <a:p>
          <a:r>
            <a:rPr lang="en-US" sz="1000" dirty="0"/>
            <a:t>Penalty character C</a:t>
          </a:r>
        </a:p>
      </dgm:t>
    </dgm:pt>
    <dgm:pt modelId="{8801E1EF-FF18-47FC-94F7-6182E386E146}" type="parTrans" cxnId="{227CC167-EAFD-4BC5-BE3F-E25951901AA0}">
      <dgm:prSet/>
      <dgm:spPr/>
      <dgm:t>
        <a:bodyPr/>
        <a:lstStyle/>
        <a:p>
          <a:endParaRPr lang="en-US"/>
        </a:p>
      </dgm:t>
    </dgm:pt>
    <dgm:pt modelId="{7E2078DD-0171-4097-B40F-E7AB8C3DC7BA}" type="sibTrans" cxnId="{227CC167-EAFD-4BC5-BE3F-E25951901AA0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227CC167-EAFD-4BC5-BE3F-E25951901AA0}" srcId="{109B44EF-AD75-4B90-B53F-6D4E3DF430B1}" destId="{C67E1239-B9FD-4D6F-A3DA-C69C7B18CF92}" srcOrd="1" destOrd="0" parTransId="{8801E1EF-FF18-47FC-94F7-6182E386E146}" sibTransId="{7E2078DD-0171-4097-B40F-E7AB8C3DC7BA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AD74B7FB-5B8E-4963-A6E9-64C5F49CD99C}" type="presOf" srcId="{C67E1239-B9FD-4D6F-A3DA-C69C7B18CF92}" destId="{AC0F2A01-9C6D-459A-8ADD-BA9AE13BD0A1}" srcOrd="0" destOrd="1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Features selection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8206" custScaleY="94660" custLinFactNeighborX="98365" custLinFactNeighborY="3544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40550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Input Data</a:t>
          </a:r>
        </a:p>
      </dsp:txBody>
      <dsp:txXfrm>
        <a:off x="256246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705877" y="166433"/>
          <a:ext cx="1209356" cy="259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Data-cleaning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Simplify Dataset</a:t>
          </a:r>
        </a:p>
      </dsp:txBody>
      <dsp:txXfrm>
        <a:off x="705877" y="166433"/>
        <a:ext cx="1209356" cy="25983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8960" y="150226"/>
          <a:ext cx="459733" cy="321798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4672" y="165938"/>
        <a:ext cx="428309" cy="290374"/>
      </dsp:txXfrm>
    </dsp:sp>
    <dsp:sp modelId="{AC0F2A01-9C6D-459A-8ADD-BA9AE13BD0A1}">
      <dsp:nvSpPr>
        <dsp:cNvPr id="0" name=""/>
        <dsp:cNvSpPr/>
      </dsp:nvSpPr>
      <dsp:spPr>
        <a:xfrm>
          <a:off x="688238" y="212888"/>
          <a:ext cx="1331465" cy="246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L1 Ratio</a:t>
          </a:r>
        </a:p>
      </dsp:txBody>
      <dsp:txXfrm>
        <a:off x="688238" y="212888"/>
        <a:ext cx="1331465" cy="2462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41591" y="156411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/>
            <a:t>Analyze Models</a:t>
          </a:r>
        </a:p>
      </dsp:txBody>
      <dsp:txXfrm>
        <a:off x="257287" y="172107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66062" y="112357"/>
          <a:ext cx="2322186" cy="53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ERROR ANALYZE (ROC/AUC etc.)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VISUALIZATION RESULTS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/>
        </a:p>
      </dsp:txBody>
      <dsp:txXfrm>
        <a:off x="666062" y="112357"/>
        <a:ext cx="2322186" cy="53787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41591" y="156411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/>
            <a:t>Multi Classify</a:t>
          </a:r>
        </a:p>
      </dsp:txBody>
      <dsp:txXfrm>
        <a:off x="257287" y="172107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66062" y="112357"/>
          <a:ext cx="2322186" cy="537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err="1"/>
            <a:t>OvR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SoftMax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/>
        </a:p>
      </dsp:txBody>
      <dsp:txXfrm>
        <a:off x="666062" y="112357"/>
        <a:ext cx="2322186" cy="5378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40550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Input Data</a:t>
          </a:r>
        </a:p>
      </dsp:txBody>
      <dsp:txXfrm>
        <a:off x="256246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705877" y="166433"/>
          <a:ext cx="1209356" cy="259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Simplify Dataset</a:t>
          </a:r>
        </a:p>
      </dsp:txBody>
      <dsp:txXfrm>
        <a:off x="705877" y="166433"/>
        <a:ext cx="1209356" cy="2598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9737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5433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88567" y="196592"/>
          <a:ext cx="1330165" cy="24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Features Analyze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Penalty character C</a:t>
          </a:r>
        </a:p>
      </dsp:txBody>
      <dsp:txXfrm>
        <a:off x="688567" y="196592"/>
        <a:ext cx="1330165" cy="2459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9737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5433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88567" y="196592"/>
          <a:ext cx="1330165" cy="24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Features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Penalty character C</a:t>
          </a:r>
        </a:p>
      </dsp:txBody>
      <dsp:txXfrm>
        <a:off x="688567" y="196592"/>
        <a:ext cx="1330165" cy="2459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9737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5433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88567" y="196592"/>
          <a:ext cx="1330165" cy="24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Features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Penalty character C</a:t>
          </a:r>
        </a:p>
      </dsp:txBody>
      <dsp:txXfrm>
        <a:off x="688567" y="196592"/>
        <a:ext cx="1330165" cy="2459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9737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5433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88567" y="196592"/>
          <a:ext cx="1330165" cy="24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Features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Penalty character C</a:t>
          </a:r>
        </a:p>
      </dsp:txBody>
      <dsp:txXfrm>
        <a:off x="688567" y="196592"/>
        <a:ext cx="1330165" cy="2459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9737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5433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88567" y="196592"/>
          <a:ext cx="1330165" cy="24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Add Features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Penalty character C</a:t>
          </a:r>
        </a:p>
      </dsp:txBody>
      <dsp:txXfrm>
        <a:off x="688567" y="196592"/>
        <a:ext cx="1330165" cy="2459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9737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5433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88567" y="196592"/>
          <a:ext cx="1330165" cy="24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Add Features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Penalty character C</a:t>
          </a:r>
        </a:p>
      </dsp:txBody>
      <dsp:txXfrm>
        <a:off x="688567" y="196592"/>
        <a:ext cx="1330165" cy="2459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9737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45433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688567" y="196592"/>
          <a:ext cx="1330165" cy="24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Features selection</a:t>
          </a:r>
        </a:p>
      </dsp:txBody>
      <dsp:txXfrm>
        <a:off x="688567" y="196592"/>
        <a:ext cx="1330165" cy="245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3724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5582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2211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935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93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293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198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739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1210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1154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0774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2260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cd566ac1d1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cd566ac1d1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cd566ac1d1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cd566ac1d1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cd566ac1d1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cd566ac1d1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d566ac1d1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d566ac1d1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cd566ac1d1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cd566ac1d1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cd566ac1d1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cd566ac1d1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cd566ac1d1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cd566ac1d1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cd566ac1d1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cd566ac1d1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cd566ac1d1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cd566ac1d1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851dafd4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851dafd4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4616f3966_184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14616f3966_184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73d5cce05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73d5cce05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723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350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650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463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◉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◉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“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9" name="Google Shape;289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0" name="Google Shape;290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36" name="Google Shape;336;p9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1" name="Google Shape;341;p9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2" name="Google Shape;342;p9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44" name="Google Shape;344;p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45" name="Google Shape;345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9"/>
          <p:cNvSpPr txBox="1">
            <a:spLocks noGrp="1"/>
          </p:cNvSpPr>
          <p:nvPr>
            <p:ph type="body" idx="1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  <p:sp>
        <p:nvSpPr>
          <p:cNvPr id="375" name="Google Shape;375;p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25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9.xml"/><Relationship Id="rId11" Type="http://schemas.openxmlformats.org/officeDocument/2006/relationships/image" Target="../media/image28.png"/><Relationship Id="rId5" Type="http://schemas.openxmlformats.org/officeDocument/2006/relationships/diagramData" Target="../diagrams/data9.xml"/><Relationship Id="rId10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microsoft.com/office/2007/relationships/diagramDrawing" Target="../diagrams/drawing9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34.png"/><Relationship Id="rId5" Type="http://schemas.openxmlformats.org/officeDocument/2006/relationships/diagramQuickStyle" Target="../diagrams/quickStyle11.xml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43.png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42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oswald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source-sans-pro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DIABETES PRODECTION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0DD33AE-B925-4CC8-8173-C8AB77F2E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551818"/>
              </p:ext>
            </p:extLst>
          </p:nvPr>
        </p:nvGraphicFramePr>
        <p:xfrm>
          <a:off x="370659" y="1602821"/>
          <a:ext cx="8372288" cy="285039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790763">
                  <a:extLst>
                    <a:ext uri="{9D8B030D-6E8A-4147-A177-3AD203B41FA5}">
                      <a16:colId xmlns:a16="http://schemas.microsoft.com/office/drawing/2014/main" val="4140425256"/>
                    </a:ext>
                  </a:extLst>
                </a:gridCol>
                <a:gridCol w="2790762">
                  <a:extLst>
                    <a:ext uri="{9D8B030D-6E8A-4147-A177-3AD203B41FA5}">
                      <a16:colId xmlns:a16="http://schemas.microsoft.com/office/drawing/2014/main" val="2263233524"/>
                    </a:ext>
                  </a:extLst>
                </a:gridCol>
                <a:gridCol w="2790763">
                  <a:extLst>
                    <a:ext uri="{9D8B030D-6E8A-4147-A177-3AD203B41FA5}">
                      <a16:colId xmlns:a16="http://schemas.microsoft.com/office/drawing/2014/main" val="740296490"/>
                    </a:ext>
                  </a:extLst>
                </a:gridCol>
              </a:tblGrid>
              <a:tr h="288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Lasso</a:t>
                      </a:r>
                      <a:endParaRPr lang="en-US" sz="1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Ridge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err="1"/>
                        <a:t>ElasticNet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98722"/>
                  </a:ext>
                </a:extLst>
              </a:tr>
              <a:tr h="20106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43828"/>
                  </a:ext>
                </a:extLst>
              </a:tr>
              <a:tr h="5349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is stable(0.3198)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is stable(0.3198)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is stable(0.3198)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131471"/>
                  </a:ext>
                </a:extLst>
              </a:tr>
            </a:tbl>
          </a:graphicData>
        </a:graphic>
      </p:graphicFrame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/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Run </a:t>
            </a:r>
            <a:r>
              <a:rPr lang="en-US" altLang="zh-CN" dirty="0"/>
              <a:t>Normalization process</a:t>
            </a:r>
            <a:r>
              <a:rPr lang="en-US" dirty="0"/>
              <a:t>, </a:t>
            </a:r>
            <a:r>
              <a:rPr lang="en-US" altLang="zh-CN" dirty="0"/>
              <a:t>Set different Penalty</a:t>
            </a:r>
            <a:r>
              <a:rPr lang="en-US" dirty="0"/>
              <a:t>    </a:t>
            </a:r>
          </a:p>
          <a:p>
            <a:r>
              <a:rPr lang="en-US" sz="1000" dirty="0"/>
              <a:t>     Penalty</a:t>
            </a:r>
            <a:r>
              <a:rPr lang="en-US" sz="1000" dirty="0">
                <a:solidFill>
                  <a:srgbClr val="00B0F0"/>
                </a:solidFill>
              </a:rPr>
              <a:t> C=0.1-1.0</a:t>
            </a:r>
            <a:r>
              <a:rPr lang="en-US" sz="1000" dirty="0"/>
              <a:t>,</a:t>
            </a:r>
            <a:r>
              <a:rPr lang="en-US" altLang="zh-CN" sz="1000" dirty="0"/>
              <a:t>STEP=10</a:t>
            </a:r>
            <a:r>
              <a:rPr lang="en-US" sz="1000" dirty="0"/>
              <a:t>/K-Fold=10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44FC6B-087B-48DF-B852-ECF049864D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3147" y="1916853"/>
            <a:ext cx="2787226" cy="1984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604C5-C000-4B31-A6D4-E31EEB1E99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527" y="1916853"/>
            <a:ext cx="2756753" cy="1984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0D4671-DF49-46AD-87D9-958E249B1F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8240" y="1916852"/>
            <a:ext cx="2756753" cy="198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98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0DD33AE-B925-4CC8-8173-C8AB77F2E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920109"/>
              </p:ext>
            </p:extLst>
          </p:nvPr>
        </p:nvGraphicFramePr>
        <p:xfrm>
          <a:off x="370659" y="1602821"/>
          <a:ext cx="8372288" cy="285039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790763">
                  <a:extLst>
                    <a:ext uri="{9D8B030D-6E8A-4147-A177-3AD203B41FA5}">
                      <a16:colId xmlns:a16="http://schemas.microsoft.com/office/drawing/2014/main" val="4140425256"/>
                    </a:ext>
                  </a:extLst>
                </a:gridCol>
                <a:gridCol w="2790762">
                  <a:extLst>
                    <a:ext uri="{9D8B030D-6E8A-4147-A177-3AD203B41FA5}">
                      <a16:colId xmlns:a16="http://schemas.microsoft.com/office/drawing/2014/main" val="2263233524"/>
                    </a:ext>
                  </a:extLst>
                </a:gridCol>
                <a:gridCol w="2790763">
                  <a:extLst>
                    <a:ext uri="{9D8B030D-6E8A-4147-A177-3AD203B41FA5}">
                      <a16:colId xmlns:a16="http://schemas.microsoft.com/office/drawing/2014/main" val="740296490"/>
                    </a:ext>
                  </a:extLst>
                </a:gridCol>
              </a:tblGrid>
              <a:tr h="288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Lasso</a:t>
                      </a:r>
                      <a:endParaRPr lang="en-US" sz="1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Ridge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err="1"/>
                        <a:t>ElasticNet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98722"/>
                  </a:ext>
                </a:extLst>
              </a:tr>
              <a:tr h="20106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43828"/>
                  </a:ext>
                </a:extLst>
              </a:tr>
              <a:tr h="5349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is stable(0.3198)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is stable(0.3198)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Los of train is stable(0.3198)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131471"/>
                  </a:ext>
                </a:extLst>
              </a:tr>
            </a:tbl>
          </a:graphicData>
        </a:graphic>
      </p:graphicFrame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/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Run </a:t>
            </a:r>
            <a:r>
              <a:rPr lang="en-US" altLang="zh-CN" dirty="0"/>
              <a:t>Normalization process</a:t>
            </a:r>
            <a:r>
              <a:rPr lang="en-US" dirty="0"/>
              <a:t>, </a:t>
            </a:r>
            <a:r>
              <a:rPr lang="en-US" altLang="zh-CN" dirty="0"/>
              <a:t>Set different Penalty</a:t>
            </a:r>
            <a:r>
              <a:rPr lang="en-US" dirty="0"/>
              <a:t>    </a:t>
            </a:r>
          </a:p>
          <a:p>
            <a:r>
              <a:rPr lang="en-US" sz="1000" dirty="0"/>
              <a:t>     Penalty </a:t>
            </a:r>
            <a:r>
              <a:rPr lang="en-US" sz="1000" dirty="0">
                <a:solidFill>
                  <a:srgbClr val="00B0F0"/>
                </a:solidFill>
              </a:rPr>
              <a:t>C=0.01-0.1</a:t>
            </a:r>
            <a:r>
              <a:rPr lang="en-US" sz="1000" dirty="0"/>
              <a:t>,</a:t>
            </a:r>
            <a:r>
              <a:rPr lang="en-US" altLang="zh-CN" sz="1000" dirty="0"/>
              <a:t>STEP=10</a:t>
            </a:r>
            <a:r>
              <a:rPr lang="en-US" sz="1000" dirty="0"/>
              <a:t>/K-Fold=10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77958B-467E-4065-8CF3-E983679DE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913" y="1920240"/>
            <a:ext cx="2777074" cy="1967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0C31D4-2811-407B-BA82-169F7082E7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820" y="1923623"/>
            <a:ext cx="2777074" cy="1964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ACBF72-D05C-4D6A-A2E0-FEE6CAE42C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7148" y="1920239"/>
            <a:ext cx="2777074" cy="196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73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0DD33AE-B925-4CC8-8173-C8AB77F2E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592304"/>
              </p:ext>
            </p:extLst>
          </p:nvPr>
        </p:nvGraphicFramePr>
        <p:xfrm>
          <a:off x="370659" y="1596047"/>
          <a:ext cx="8372288" cy="295554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790763">
                  <a:extLst>
                    <a:ext uri="{9D8B030D-6E8A-4147-A177-3AD203B41FA5}">
                      <a16:colId xmlns:a16="http://schemas.microsoft.com/office/drawing/2014/main" val="4140425256"/>
                    </a:ext>
                  </a:extLst>
                </a:gridCol>
                <a:gridCol w="2790762">
                  <a:extLst>
                    <a:ext uri="{9D8B030D-6E8A-4147-A177-3AD203B41FA5}">
                      <a16:colId xmlns:a16="http://schemas.microsoft.com/office/drawing/2014/main" val="2263233524"/>
                    </a:ext>
                  </a:extLst>
                </a:gridCol>
                <a:gridCol w="2790763">
                  <a:extLst>
                    <a:ext uri="{9D8B030D-6E8A-4147-A177-3AD203B41FA5}">
                      <a16:colId xmlns:a16="http://schemas.microsoft.com/office/drawing/2014/main" val="740296490"/>
                    </a:ext>
                  </a:extLst>
                </a:gridCol>
              </a:tblGrid>
              <a:tr h="288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Lasso</a:t>
                      </a:r>
                      <a:endParaRPr lang="en-US" sz="1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Ridge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err="1"/>
                        <a:t>ElasticNet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98722"/>
                  </a:ext>
                </a:extLst>
              </a:tr>
              <a:tr h="20106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43828"/>
                  </a:ext>
                </a:extLst>
              </a:tr>
              <a:tr h="5349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rises(underfitting),but not precipitous as Ridge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C≥ 0.01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rises(underfitting)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/>
                    </a:p>
                    <a:p>
                      <a:pPr algn="ctr"/>
                      <a:r>
                        <a:rPr lang="en-US" sz="1200" b="1" i="0" u="none" strike="noStrike" cap="none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C≥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rises(underfitting), but not precipitous as Lasso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C≥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131471"/>
                  </a:ext>
                </a:extLst>
              </a:tr>
            </a:tbl>
          </a:graphicData>
        </a:graphic>
      </p:graphicFrame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/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Run </a:t>
            </a:r>
            <a:r>
              <a:rPr lang="en-US" altLang="zh-CN" dirty="0"/>
              <a:t>Normalization process</a:t>
            </a:r>
            <a:r>
              <a:rPr lang="en-US" dirty="0"/>
              <a:t>, </a:t>
            </a:r>
            <a:r>
              <a:rPr lang="en-US" altLang="zh-CN" dirty="0"/>
              <a:t>Set different Penalty</a:t>
            </a:r>
            <a:r>
              <a:rPr lang="en-US" dirty="0"/>
              <a:t>    </a:t>
            </a:r>
          </a:p>
          <a:p>
            <a:r>
              <a:rPr lang="en-US" sz="1000" dirty="0"/>
              <a:t>     Penalty </a:t>
            </a:r>
            <a:r>
              <a:rPr lang="en-US" sz="1000" dirty="0">
                <a:solidFill>
                  <a:srgbClr val="00B0F0"/>
                </a:solidFill>
              </a:rPr>
              <a:t>C=0.001-0.01</a:t>
            </a:r>
            <a:r>
              <a:rPr lang="en-US" sz="1000" dirty="0"/>
              <a:t>,</a:t>
            </a:r>
            <a:r>
              <a:rPr lang="en-US" altLang="zh-CN" sz="1000" dirty="0"/>
              <a:t>STEP=10</a:t>
            </a:r>
            <a:r>
              <a:rPr lang="en-US" sz="1000" dirty="0"/>
              <a:t>/K-Fold=10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1C9A32-5E1D-4196-AEA8-6ACDD3035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920" y="1920241"/>
            <a:ext cx="2780453" cy="19845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78C92A-0EBD-48C5-BF71-252941ED2B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659" y="1920241"/>
            <a:ext cx="2787139" cy="19845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709995-9B43-44E2-88E8-497840209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2495" y="1920241"/>
            <a:ext cx="2780452" cy="198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66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47399-3482-4036-BBD6-4B91C61DB5A1}"/>
              </a:ext>
            </a:extLst>
          </p:cNvPr>
          <p:cNvSpPr txBox="1"/>
          <p:nvPr/>
        </p:nvSpPr>
        <p:spPr>
          <a:xfrm>
            <a:off x="1479972" y="1479973"/>
            <a:ext cx="64109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A. Simplify Method B is better(Put all pre-diabetes diagnosis same as diabetes) diagnosis 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B. Cross Entropy increase </a:t>
            </a:r>
            <a:r>
              <a:rPr lang="en-US" dirty="0">
                <a:solidFill>
                  <a:schemeClr val="tx1"/>
                </a:solidFill>
              </a:rPr>
              <a:t>slope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Ridge&lt;Lasso&lt;Elastic Net(underfitting)</a:t>
            </a:r>
          </a:p>
          <a:p>
            <a:r>
              <a:rPr lang="en-US" dirty="0">
                <a:solidFill>
                  <a:schemeClr val="tx1"/>
                </a:solidFill>
              </a:rPr>
              <a:t>C. C≥ 0.01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D. Time Cost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en-US" altLang="zh-CN" dirty="0">
                <a:solidFill>
                  <a:schemeClr val="tx1"/>
                </a:solidFill>
              </a:rPr>
              <a:t>Ridge=Lasso&gt;Elastic Net (only saga solver)</a:t>
            </a: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According results A,B,C,D, and we want to balance errors of underfitting and overfitting, so we choose </a:t>
            </a:r>
            <a:r>
              <a:rPr lang="en-US" altLang="zh-CN" dirty="0">
                <a:solidFill>
                  <a:srgbClr val="00B0F0"/>
                </a:solidFill>
              </a:rPr>
              <a:t>Simplify Method B &amp; Elastic Net regression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sz="1400" b="1" i="0" u="none" strike="noStrike" cap="none" dirty="0">
              <a:solidFill>
                <a:srgbClr val="00B0F0"/>
              </a:solidFill>
              <a:latin typeface="+mn-lt"/>
              <a:ea typeface="+mn-ea"/>
              <a:cs typeface="+mn-cs"/>
              <a:sym typeface="Arial"/>
            </a:endParaRPr>
          </a:p>
          <a:p>
            <a:pPr algn="ctr"/>
            <a:endParaRPr lang="en-US" altLang="zh-CN" dirty="0">
              <a:solidFill>
                <a:srgbClr val="00B0F0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4C6C0-2ABE-4AF7-BB7B-F7B96196C3F9}"/>
              </a:ext>
            </a:extLst>
          </p:cNvPr>
          <p:cNvSpPr txBox="1"/>
          <p:nvPr/>
        </p:nvSpPr>
        <p:spPr>
          <a:xfrm>
            <a:off x="3668998" y="152400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Conclusion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06E5CBD-53B9-4026-BE68-23FEE12EB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01" y="1782663"/>
            <a:ext cx="3397220" cy="2547916"/>
          </a:xfrm>
          <a:prstGeom prst="rect">
            <a:avLst/>
          </a:prstGeom>
        </p:spPr>
      </p:pic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342685"/>
              </p:ext>
            </p:extLst>
          </p:nvPr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 Add </a:t>
            </a:r>
            <a:r>
              <a:rPr lang="en-US" altLang="zh-CN" dirty="0"/>
              <a:t>higher Oder features of linear components</a:t>
            </a:r>
            <a:r>
              <a:rPr lang="en-US" dirty="0"/>
              <a:t>, to further reduce Cross Entropy</a:t>
            </a:r>
          </a:p>
          <a:p>
            <a:r>
              <a:rPr lang="en-US" sz="1000" dirty="0"/>
              <a:t>     Only for linear value(</a:t>
            </a:r>
            <a:r>
              <a:rPr lang="en-US" sz="1000" dirty="0" err="1"/>
              <a:t>GenHlth</a:t>
            </a:r>
            <a:r>
              <a:rPr lang="en-US" sz="1000" dirty="0"/>
              <a:t> / </a:t>
            </a:r>
            <a:r>
              <a:rPr lang="en-US" sz="1000" dirty="0" err="1"/>
              <a:t>MentHlth</a:t>
            </a:r>
            <a:r>
              <a:rPr lang="en-US" sz="1000" dirty="0"/>
              <a:t> / </a:t>
            </a:r>
            <a:r>
              <a:rPr lang="en-US" sz="1000" dirty="0" err="1"/>
              <a:t>PhysHlth</a:t>
            </a:r>
            <a:r>
              <a:rPr lang="en-US" sz="1000" dirty="0"/>
              <a:t> / Education / Age / Income/</a:t>
            </a:r>
            <a:r>
              <a:rPr lang="en-US" sz="1000" dirty="0" err="1"/>
              <a:t>Oders</a:t>
            </a:r>
            <a:r>
              <a:rPr lang="zh-CN" altLang="en-US" sz="1000" dirty="0"/>
              <a:t> </a:t>
            </a:r>
            <a:r>
              <a:rPr lang="en-US" altLang="zh-CN" sz="1000" dirty="0"/>
              <a:t>up</a:t>
            </a:r>
            <a:r>
              <a:rPr lang="zh-CN" altLang="en-US" sz="1000" dirty="0"/>
              <a:t> </a:t>
            </a:r>
            <a:r>
              <a:rPr lang="en-US" altLang="zh-CN" sz="1000" dirty="0"/>
              <a:t>to</a:t>
            </a:r>
            <a:r>
              <a:rPr lang="zh-CN" altLang="en-US" sz="1000" dirty="0"/>
              <a:t> </a:t>
            </a:r>
            <a:r>
              <a:rPr lang="en-US" altLang="zh-CN" sz="1000" dirty="0"/>
              <a:t>10</a:t>
            </a:r>
            <a:endParaRPr lang="en-US" sz="1000" dirty="0"/>
          </a:p>
          <a:p>
            <a:r>
              <a:rPr lang="en-US" altLang="zh-CN" dirty="0"/>
              <a:t>9. Set different Penalty</a:t>
            </a:r>
            <a:r>
              <a:rPr lang="en-US" dirty="0"/>
              <a:t> C to further optimize characters, Run </a:t>
            </a:r>
            <a:r>
              <a:rPr lang="en-US" altLang="zh-CN" dirty="0"/>
              <a:t>Normalization process</a:t>
            </a:r>
            <a:r>
              <a:rPr lang="en-US" dirty="0"/>
              <a:t>   </a:t>
            </a:r>
          </a:p>
          <a:p>
            <a:r>
              <a:rPr lang="en-US" sz="1000" dirty="0"/>
              <a:t>     Penalty </a:t>
            </a:r>
            <a:r>
              <a:rPr lang="en-US" sz="1000" dirty="0">
                <a:solidFill>
                  <a:srgbClr val="00B0F0"/>
                </a:solidFill>
              </a:rPr>
              <a:t>C=0.01-0.1</a:t>
            </a:r>
            <a:r>
              <a:rPr lang="en-US" sz="1000" dirty="0"/>
              <a:t>,</a:t>
            </a:r>
            <a:r>
              <a:rPr lang="en-US" altLang="zh-CN" sz="1000" dirty="0"/>
              <a:t>STEP=10</a:t>
            </a:r>
            <a:r>
              <a:rPr lang="en-US" sz="1000" dirty="0"/>
              <a:t>/</a:t>
            </a:r>
            <a:r>
              <a:rPr lang="en-US" altLang="zh-CN" sz="1000" dirty="0"/>
              <a:t>Order</a:t>
            </a:r>
            <a:r>
              <a:rPr lang="en-US" sz="1000" dirty="0"/>
              <a:t>=10</a:t>
            </a:r>
          </a:p>
          <a:p>
            <a:r>
              <a:rPr lang="en-US" sz="1000" dirty="0"/>
              <a:t>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151140-EE25-4249-91EB-2ED4A32B45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708" y="1782663"/>
            <a:ext cx="3434081" cy="257556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0A617E-BC77-4EDC-A893-5A4CC42C24DC}"/>
              </a:ext>
            </a:extLst>
          </p:cNvPr>
          <p:cNvCxnSpPr>
            <a:cxnSpLocks/>
          </p:cNvCxnSpPr>
          <p:nvPr/>
        </p:nvCxnSpPr>
        <p:spPr>
          <a:xfrm flipV="1">
            <a:off x="3843870" y="2377838"/>
            <a:ext cx="0" cy="166582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AD91A2-02A2-43F6-A11E-0DAF095B75C0}"/>
              </a:ext>
            </a:extLst>
          </p:cNvPr>
          <p:cNvCxnSpPr>
            <a:cxnSpLocks/>
          </p:cNvCxnSpPr>
          <p:nvPr/>
        </p:nvCxnSpPr>
        <p:spPr>
          <a:xfrm flipV="1">
            <a:off x="1994750" y="2377838"/>
            <a:ext cx="0" cy="166582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270F82-88A5-4476-8241-343F022C90E3}"/>
              </a:ext>
            </a:extLst>
          </p:cNvPr>
          <p:cNvCxnSpPr>
            <a:cxnSpLocks/>
          </p:cNvCxnSpPr>
          <p:nvPr/>
        </p:nvCxnSpPr>
        <p:spPr>
          <a:xfrm>
            <a:off x="1076960" y="2701369"/>
            <a:ext cx="91779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1150B9-68F7-4496-9DE1-29B695AA52BA}"/>
              </a:ext>
            </a:extLst>
          </p:cNvPr>
          <p:cNvSpPr txBox="1"/>
          <p:nvPr/>
        </p:nvSpPr>
        <p:spPr>
          <a:xfrm>
            <a:off x="442308" y="257175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C&gt;0.04</a:t>
            </a:r>
          </a:p>
          <a:p>
            <a:r>
              <a:rPr lang="en-US" sz="900" b="1" dirty="0"/>
              <a:t>Los drops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F43EE5-2D0D-444A-9E03-457DA3152611}"/>
              </a:ext>
            </a:extLst>
          </p:cNvPr>
          <p:cNvSpPr txBox="1"/>
          <p:nvPr/>
        </p:nvSpPr>
        <p:spPr>
          <a:xfrm>
            <a:off x="4393805" y="2898077"/>
            <a:ext cx="11592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C&gt;0.06</a:t>
            </a:r>
          </a:p>
          <a:p>
            <a:r>
              <a:rPr lang="en-US" sz="900" b="1" dirty="0"/>
              <a:t>Time significantly</a:t>
            </a:r>
          </a:p>
          <a:p>
            <a:r>
              <a:rPr lang="en-US" sz="900" b="1" dirty="0"/>
              <a:t>increased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DF15A8-9932-4351-9BB8-B3B6B9424AE2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843871" y="3151993"/>
            <a:ext cx="54993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2A7DB55-D3FF-4ABC-9655-E7503F4D68A5}"/>
              </a:ext>
            </a:extLst>
          </p:cNvPr>
          <p:cNvSpPr txBox="1"/>
          <p:nvPr/>
        </p:nvSpPr>
        <p:spPr>
          <a:xfrm>
            <a:off x="4408796" y="3576320"/>
            <a:ext cx="98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Lowest </a:t>
            </a:r>
            <a:r>
              <a:rPr lang="en-US" altLang="zh-CN" sz="900" b="1" dirty="0"/>
              <a:t>Values</a:t>
            </a:r>
          </a:p>
          <a:p>
            <a:r>
              <a:rPr lang="en-US" altLang="zh-CN" sz="900" b="1" dirty="0"/>
              <a:t>Of</a:t>
            </a:r>
            <a:r>
              <a:rPr lang="zh-CN" altLang="en-US" sz="900" b="1" dirty="0"/>
              <a:t> </a:t>
            </a:r>
            <a:r>
              <a:rPr lang="en-US" altLang="zh-CN" sz="900" b="1" dirty="0"/>
              <a:t>Los</a:t>
            </a:r>
            <a:endParaRPr lang="en-US" sz="900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E64CB1B-84EF-4511-A4FD-A471EFA0F83A}"/>
              </a:ext>
            </a:extLst>
          </p:cNvPr>
          <p:cNvCxnSpPr>
            <a:cxnSpLocks/>
            <a:stCxn id="33" idx="3"/>
            <a:endCxn id="37" idx="2"/>
          </p:cNvCxnSpPr>
          <p:nvPr/>
        </p:nvCxnSpPr>
        <p:spPr>
          <a:xfrm flipV="1">
            <a:off x="5398348" y="3576320"/>
            <a:ext cx="294642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993EDFD-4753-4544-A0EF-F84F3BC28DCF}"/>
              </a:ext>
            </a:extLst>
          </p:cNvPr>
          <p:cNvSpPr/>
          <p:nvPr/>
        </p:nvSpPr>
        <p:spPr>
          <a:xfrm>
            <a:off x="5692990" y="3430693"/>
            <a:ext cx="785703" cy="291254"/>
          </a:xfrm>
          <a:prstGeom prst="ellipse">
            <a:avLst/>
          </a:prstGeom>
          <a:noFill/>
          <a:ln w="63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8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/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 Increase C to 1, to check Cross Entropy further reduce or not</a:t>
            </a:r>
          </a:p>
          <a:p>
            <a:r>
              <a:rPr lang="en-US" sz="1000" dirty="0"/>
              <a:t>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32D6B-BDDA-4D70-BF8C-F5E6B71DCB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7694" y="2336584"/>
            <a:ext cx="3303533" cy="126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BBF4CB-9C4D-4D96-9B3A-B7CBE99A07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377" y="2099634"/>
            <a:ext cx="3050371" cy="1669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FEE3A1-FC67-4C4A-B0A7-8C8FC39C9ABC}"/>
              </a:ext>
            </a:extLst>
          </p:cNvPr>
          <p:cNvSpPr/>
          <p:nvPr/>
        </p:nvSpPr>
        <p:spPr>
          <a:xfrm>
            <a:off x="468377" y="3335867"/>
            <a:ext cx="3002956" cy="433208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331F7E-6E05-48BC-8687-D44E70F4D172}"/>
              </a:ext>
            </a:extLst>
          </p:cNvPr>
          <p:cNvSpPr txBox="1"/>
          <p:nvPr/>
        </p:nvSpPr>
        <p:spPr>
          <a:xfrm>
            <a:off x="380321" y="1484467"/>
            <a:ext cx="311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When C=1, order=5, the program over the maximum iterate settings(22000), the result no longer converge for higher orders. Which also means time consuming is not acceptable.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B3C96C-CF67-4435-84C7-CB6A48D4B49C}"/>
              </a:ext>
            </a:extLst>
          </p:cNvPr>
          <p:cNvSpPr txBox="1"/>
          <p:nvPr/>
        </p:nvSpPr>
        <p:spPr>
          <a:xfrm>
            <a:off x="4396907" y="2015382"/>
            <a:ext cx="16855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Results for current loop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10D8D14-C86A-4388-9622-B388E00A969B}"/>
              </a:ext>
            </a:extLst>
          </p:cNvPr>
          <p:cNvSpPr/>
          <p:nvPr/>
        </p:nvSpPr>
        <p:spPr>
          <a:xfrm>
            <a:off x="7022889" y="2736065"/>
            <a:ext cx="82083" cy="3017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BE5790-D444-46D3-8168-8467D5499226}"/>
              </a:ext>
            </a:extLst>
          </p:cNvPr>
          <p:cNvSpPr txBox="1"/>
          <p:nvPr/>
        </p:nvSpPr>
        <p:spPr>
          <a:xfrm>
            <a:off x="7160428" y="2611188"/>
            <a:ext cx="168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Based on results 9 &amp; 10,</a:t>
            </a:r>
          </a:p>
          <a:p>
            <a:r>
              <a:rPr lang="en-US" sz="900" b="1" dirty="0"/>
              <a:t>C should between 0.04-0.06</a:t>
            </a:r>
          </a:p>
          <a:p>
            <a:r>
              <a:rPr lang="en-US" sz="900" b="1" dirty="0"/>
              <a:t>We set </a:t>
            </a:r>
            <a:r>
              <a:rPr lang="en-US" sz="900" b="1" dirty="0">
                <a:solidFill>
                  <a:srgbClr val="00B0F0"/>
                </a:solidFill>
              </a:rPr>
              <a:t>C=0.05</a:t>
            </a:r>
          </a:p>
          <a:p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510479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78339B91-7233-4626-946F-AC0C23364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07" y="1337678"/>
            <a:ext cx="3005789" cy="22543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455CF5-5AAF-4C13-95CB-B59C823CC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19" y="1421452"/>
            <a:ext cx="2843754" cy="2158580"/>
          </a:xfrm>
          <a:prstGeom prst="rect">
            <a:avLst/>
          </a:prstGeom>
        </p:spPr>
      </p:pic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584787"/>
              </p:ext>
            </p:extLst>
          </p:nvPr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11. Set C=0.05, run the model for all the data(single CV/K-fold) with different orders</a:t>
            </a:r>
          </a:p>
          <a:p>
            <a:r>
              <a:rPr lang="en-US" dirty="0"/>
              <a:t>      </a:t>
            </a:r>
            <a:r>
              <a:rPr lang="en-US" sz="1000" dirty="0"/>
              <a:t>      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9FA2A8-813D-4E11-BC55-C43B11ED20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9581" y="3566264"/>
            <a:ext cx="2687856" cy="68644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5449DB-DEFD-47A9-A9AF-800A825903FD}"/>
              </a:ext>
            </a:extLst>
          </p:cNvPr>
          <p:cNvCxnSpPr>
            <a:cxnSpLocks/>
          </p:cNvCxnSpPr>
          <p:nvPr/>
        </p:nvCxnSpPr>
        <p:spPr>
          <a:xfrm flipH="1" flipV="1">
            <a:off x="1469810" y="2059094"/>
            <a:ext cx="6772" cy="1263226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52DB4B-E551-46A5-B29A-D7A7E8ECD3EF}"/>
              </a:ext>
            </a:extLst>
          </p:cNvPr>
          <p:cNvCxnSpPr>
            <a:cxnSpLocks/>
          </p:cNvCxnSpPr>
          <p:nvPr/>
        </p:nvCxnSpPr>
        <p:spPr>
          <a:xfrm>
            <a:off x="914396" y="2887637"/>
            <a:ext cx="5871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21025DE-82FF-4A4D-8345-DDAFD21B633F}"/>
              </a:ext>
            </a:extLst>
          </p:cNvPr>
          <p:cNvSpPr txBox="1"/>
          <p:nvPr/>
        </p:nvSpPr>
        <p:spPr>
          <a:xfrm>
            <a:off x="329280" y="2772221"/>
            <a:ext cx="6303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Order=4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13009A-CA68-432F-99AE-8674DE12F7BC}"/>
              </a:ext>
            </a:extLst>
          </p:cNvPr>
          <p:cNvSpPr/>
          <p:nvPr/>
        </p:nvSpPr>
        <p:spPr>
          <a:xfrm>
            <a:off x="2015063" y="3785136"/>
            <a:ext cx="334051" cy="46756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95B8C5-2975-42B2-8C73-898F827EFBBF}"/>
              </a:ext>
            </a:extLst>
          </p:cNvPr>
          <p:cNvSpPr txBox="1"/>
          <p:nvPr/>
        </p:nvSpPr>
        <p:spPr>
          <a:xfrm>
            <a:off x="1807363" y="1285451"/>
            <a:ext cx="11977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Single CV(all data)</a:t>
            </a:r>
            <a:endParaRPr lang="en-US" sz="900" b="1" dirty="0">
              <a:solidFill>
                <a:srgbClr val="00B0F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240F44-B8A3-4806-A9EE-BB721D520100}"/>
              </a:ext>
            </a:extLst>
          </p:cNvPr>
          <p:cNvSpPr txBox="1"/>
          <p:nvPr/>
        </p:nvSpPr>
        <p:spPr>
          <a:xfrm>
            <a:off x="6220054" y="1286608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K-fold</a:t>
            </a:r>
            <a:endParaRPr lang="en-US" sz="900" b="1" dirty="0">
              <a:solidFill>
                <a:srgbClr val="00B0F0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1D510B0-9C42-4BE1-82C1-CC05CDFEBB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8299" y="3566264"/>
            <a:ext cx="1207939" cy="878637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8F54AA-527C-4FA9-9406-854FC88CCBAD}"/>
              </a:ext>
            </a:extLst>
          </p:cNvPr>
          <p:cNvCxnSpPr>
            <a:cxnSpLocks/>
          </p:cNvCxnSpPr>
          <p:nvPr/>
        </p:nvCxnSpPr>
        <p:spPr>
          <a:xfrm flipH="1" flipV="1">
            <a:off x="5964563" y="2059094"/>
            <a:ext cx="6772" cy="1263226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3A1967D-BAE6-4EB6-8D1C-E6410629BD48}"/>
              </a:ext>
            </a:extLst>
          </p:cNvPr>
          <p:cNvCxnSpPr>
            <a:cxnSpLocks/>
          </p:cNvCxnSpPr>
          <p:nvPr/>
        </p:nvCxnSpPr>
        <p:spPr>
          <a:xfrm>
            <a:off x="5676055" y="2326640"/>
            <a:ext cx="1049867" cy="0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67ED2C8-C51F-4481-B5C2-A2BACEB96A3E}"/>
              </a:ext>
            </a:extLst>
          </p:cNvPr>
          <p:cNvCxnSpPr>
            <a:cxnSpLocks/>
          </p:cNvCxnSpPr>
          <p:nvPr/>
        </p:nvCxnSpPr>
        <p:spPr>
          <a:xfrm>
            <a:off x="5308107" y="2326640"/>
            <a:ext cx="6000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D66CE1C-59E3-48FC-821A-68884A8A6AA7}"/>
              </a:ext>
            </a:extLst>
          </p:cNvPr>
          <p:cNvSpPr txBox="1"/>
          <p:nvPr/>
        </p:nvSpPr>
        <p:spPr>
          <a:xfrm>
            <a:off x="3711047" y="2125890"/>
            <a:ext cx="1721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K-fold lead to random,</a:t>
            </a:r>
          </a:p>
          <a:p>
            <a:r>
              <a:rPr lang="en-US" sz="900" b="1" dirty="0"/>
              <a:t>But after order 3~4,</a:t>
            </a:r>
          </a:p>
          <a:p>
            <a:r>
              <a:rPr lang="en-US" sz="900" b="1" dirty="0"/>
              <a:t>There is no significant</a:t>
            </a:r>
          </a:p>
          <a:p>
            <a:r>
              <a:rPr lang="en-US" sz="900" b="1" dirty="0"/>
              <a:t>Cross Entropy improvement</a:t>
            </a:r>
          </a:p>
        </p:txBody>
      </p:sp>
    </p:spTree>
    <p:extLst>
      <p:ext uri="{BB962C8B-B14F-4D97-AF65-F5344CB8AC3E}">
        <p14:creationId xmlns:p14="http://schemas.microsoft.com/office/powerpoint/2010/main" val="3431200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24321D-0F51-46A8-9796-E15996757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550" y="1472907"/>
            <a:ext cx="3147909" cy="2360932"/>
          </a:xfrm>
          <a:prstGeom prst="rect">
            <a:avLst/>
          </a:prstGeom>
        </p:spPr>
      </p:pic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5443288"/>
              </p:ext>
            </p:extLst>
          </p:nvPr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12. Turning L1_Ratio for Elastic Net</a:t>
            </a:r>
          </a:p>
          <a:p>
            <a:r>
              <a:rPr lang="en-US" sz="1000" dirty="0"/>
              <a:t>        0.1-0.9/0.1 increase/</a:t>
            </a:r>
          </a:p>
          <a:p>
            <a:r>
              <a:rPr lang="en-US" dirty="0"/>
              <a:t>      </a:t>
            </a:r>
            <a:r>
              <a:rPr lang="en-US" sz="1000" dirty="0"/>
              <a:t>         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5449DB-DEFD-47A9-A9AF-800A825903FD}"/>
              </a:ext>
            </a:extLst>
          </p:cNvPr>
          <p:cNvCxnSpPr>
            <a:cxnSpLocks/>
          </p:cNvCxnSpPr>
          <p:nvPr/>
        </p:nvCxnSpPr>
        <p:spPr>
          <a:xfrm flipV="1">
            <a:off x="5510107" y="2141445"/>
            <a:ext cx="1162860" cy="970633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3240F44-B8A3-4806-A9EE-BB721D520100}"/>
              </a:ext>
            </a:extLst>
          </p:cNvPr>
          <p:cNvSpPr txBox="1"/>
          <p:nvPr/>
        </p:nvSpPr>
        <p:spPr>
          <a:xfrm>
            <a:off x="6626454" y="1291738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K-fold</a:t>
            </a:r>
            <a:endParaRPr lang="en-US" sz="900" b="1" dirty="0">
              <a:solidFill>
                <a:srgbClr val="00B0F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9005D3-9552-4148-A5EC-C2C973E2F653}"/>
              </a:ext>
            </a:extLst>
          </p:cNvPr>
          <p:cNvCxnSpPr>
            <a:cxnSpLocks/>
          </p:cNvCxnSpPr>
          <p:nvPr/>
        </p:nvCxnSpPr>
        <p:spPr>
          <a:xfrm>
            <a:off x="5215589" y="3112078"/>
            <a:ext cx="2945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841045F-BA09-407F-A7D2-521233688E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796" y="1472907"/>
            <a:ext cx="3069360" cy="230202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D21858-1498-48C1-807D-B4C357549CE0}"/>
              </a:ext>
            </a:extLst>
          </p:cNvPr>
          <p:cNvSpPr txBox="1"/>
          <p:nvPr/>
        </p:nvSpPr>
        <p:spPr>
          <a:xfrm>
            <a:off x="1800590" y="1293156"/>
            <a:ext cx="11977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Single CV(all data)</a:t>
            </a:r>
            <a:endParaRPr lang="en-US" sz="900" b="1" dirty="0">
              <a:solidFill>
                <a:srgbClr val="00B0F0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274E2D-D7E7-4F10-86E0-04E081D3CB0D}"/>
              </a:ext>
            </a:extLst>
          </p:cNvPr>
          <p:cNvCxnSpPr>
            <a:cxnSpLocks/>
          </p:cNvCxnSpPr>
          <p:nvPr/>
        </p:nvCxnSpPr>
        <p:spPr>
          <a:xfrm flipV="1">
            <a:off x="1544030" y="1736797"/>
            <a:ext cx="1014253" cy="152795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CA98B24-2286-461A-BD75-3467255812BA}"/>
              </a:ext>
            </a:extLst>
          </p:cNvPr>
          <p:cNvCxnSpPr>
            <a:cxnSpLocks/>
          </p:cNvCxnSpPr>
          <p:nvPr/>
        </p:nvCxnSpPr>
        <p:spPr>
          <a:xfrm>
            <a:off x="1184797" y="3248467"/>
            <a:ext cx="28825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91A1D63-FE31-424C-8596-54EFE1B382A9}"/>
              </a:ext>
            </a:extLst>
          </p:cNvPr>
          <p:cNvSpPr txBox="1"/>
          <p:nvPr/>
        </p:nvSpPr>
        <p:spPr>
          <a:xfrm>
            <a:off x="699923" y="3833839"/>
            <a:ext cx="66255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It seems smaller ratio better has performance, when L1_</a:t>
            </a:r>
            <a:r>
              <a:rPr lang="en-US" altLang="zh-CN" sz="1100" dirty="0"/>
              <a:t>Ratio=0,</a:t>
            </a:r>
            <a:r>
              <a:rPr lang="zh-CN" altLang="en-US" sz="1100" dirty="0"/>
              <a:t> </a:t>
            </a:r>
            <a:r>
              <a:rPr lang="en-US" altLang="zh-CN" sz="1100" dirty="0"/>
              <a:t>it’s</a:t>
            </a:r>
            <a:r>
              <a:rPr lang="zh-CN" altLang="en-US" sz="1100" dirty="0"/>
              <a:t> </a:t>
            </a:r>
            <a:r>
              <a:rPr lang="en-US" altLang="zh-CN" sz="1100" dirty="0"/>
              <a:t>becomes</a:t>
            </a:r>
            <a:r>
              <a:rPr lang="zh-CN" altLang="en-US" sz="1100" dirty="0"/>
              <a:t> </a:t>
            </a:r>
            <a:r>
              <a:rPr lang="en-US" altLang="zh-CN" sz="1100" dirty="0"/>
              <a:t>Lasso Regression.</a:t>
            </a:r>
            <a:endParaRPr lang="en-US" sz="1100" dirty="0"/>
          </a:p>
          <a:p>
            <a:r>
              <a:rPr lang="en-US" sz="1100" dirty="0"/>
              <a:t>But as Before, we find out that when overfitting, the Elastic Net has the most smooth increase of </a:t>
            </a:r>
          </a:p>
          <a:p>
            <a:r>
              <a:rPr lang="en-US" sz="1100" dirty="0"/>
              <a:t>cross entropy, and the larger L1</a:t>
            </a:r>
            <a:r>
              <a:rPr lang="zh-CN" altLang="en-US" sz="1100" dirty="0"/>
              <a:t> </a:t>
            </a:r>
            <a:r>
              <a:rPr lang="en-US" altLang="zh-CN" sz="1100" dirty="0"/>
              <a:t>Ratio has neglectable influence in this case</a:t>
            </a:r>
            <a:r>
              <a:rPr lang="en-US" sz="1100" dirty="0"/>
              <a:t>, so we keep </a:t>
            </a:r>
            <a:r>
              <a:rPr lang="en-US" sz="1100" dirty="0">
                <a:solidFill>
                  <a:srgbClr val="00B0F0"/>
                </a:solidFill>
              </a:rPr>
              <a:t>L1_</a:t>
            </a:r>
            <a:r>
              <a:rPr lang="en-US" altLang="zh-CN" sz="1100" dirty="0">
                <a:solidFill>
                  <a:srgbClr val="00B0F0"/>
                </a:solidFill>
              </a:rPr>
              <a:t>Ratio =0.5</a:t>
            </a:r>
            <a:endParaRPr lang="en-US" sz="11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997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47399-3482-4036-BBD6-4B91C61DB5A1}"/>
              </a:ext>
            </a:extLst>
          </p:cNvPr>
          <p:cNvSpPr txBox="1"/>
          <p:nvPr/>
        </p:nvSpPr>
        <p:spPr>
          <a:xfrm>
            <a:off x="1635759" y="1483360"/>
            <a:ext cx="641096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E. After fine turning, C=</a:t>
            </a:r>
            <a:r>
              <a:rPr lang="en-US" dirty="0">
                <a:solidFill>
                  <a:schemeClr val="tx1"/>
                </a:solidFill>
              </a:rPr>
              <a:t>0.05(prevent underfitting &amp; overfitting)</a:t>
            </a:r>
          </a:p>
          <a:p>
            <a:r>
              <a:rPr lang="en-US" dirty="0">
                <a:solidFill>
                  <a:schemeClr val="tx1"/>
                </a:solidFill>
              </a:rPr>
              <a:t>F. Model with features with polynomial order up to 4(prevent overfitting)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G. After fine turning, L1-Ratio=0.5 for Elastic </a:t>
            </a:r>
            <a:r>
              <a:rPr lang="en-US" altLang="zh-C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 Regression</a:t>
            </a:r>
          </a:p>
          <a:p>
            <a:endParaRPr lang="en-US" altLang="zh-CN" dirty="0">
              <a:solidFill>
                <a:srgbClr val="00B0F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According results A,B,C,D,E,F,G we set our model as: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Simplify Method B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Elastic Net Regression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C=0.05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Features=43 (22+21/Highest order=4)</a:t>
            </a:r>
          </a:p>
          <a:p>
            <a:r>
              <a:rPr lang="en-US" altLang="zh-CN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L1-Ratio=0.5</a:t>
            </a:r>
            <a:endParaRPr lang="en-US" altLang="zh-CN" dirty="0">
              <a:solidFill>
                <a:srgbClr val="00B0F0"/>
              </a:solidFill>
            </a:endParaRPr>
          </a:p>
          <a:p>
            <a:pPr algn="ctr"/>
            <a:endParaRPr lang="en-US" sz="1400" b="1" i="0" u="none" strike="noStrike" cap="none" dirty="0">
              <a:solidFill>
                <a:srgbClr val="00B0F0"/>
              </a:solidFill>
              <a:latin typeface="+mn-lt"/>
              <a:ea typeface="+mn-ea"/>
              <a:cs typeface="+mn-cs"/>
              <a:sym typeface="Arial"/>
            </a:endParaRPr>
          </a:p>
          <a:p>
            <a:pPr algn="ctr"/>
            <a:endParaRPr lang="en-US" altLang="zh-CN" dirty="0">
              <a:solidFill>
                <a:srgbClr val="00B0F0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4C6C0-2ABE-4AF7-BB7B-F7B96196C3F9}"/>
              </a:ext>
            </a:extLst>
          </p:cNvPr>
          <p:cNvSpPr txBox="1"/>
          <p:nvPr/>
        </p:nvSpPr>
        <p:spPr>
          <a:xfrm>
            <a:off x="3668998" y="152400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Conclusion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080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F3BC1368-7ECE-4C5B-9DCB-A278AD833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316486"/>
              </p:ext>
            </p:extLst>
          </p:nvPr>
        </p:nvGraphicFramePr>
        <p:xfrm>
          <a:off x="370659" y="1602821"/>
          <a:ext cx="8372288" cy="285039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790763">
                  <a:extLst>
                    <a:ext uri="{9D8B030D-6E8A-4147-A177-3AD203B41FA5}">
                      <a16:colId xmlns:a16="http://schemas.microsoft.com/office/drawing/2014/main" val="4140425256"/>
                    </a:ext>
                  </a:extLst>
                </a:gridCol>
                <a:gridCol w="2790762">
                  <a:extLst>
                    <a:ext uri="{9D8B030D-6E8A-4147-A177-3AD203B41FA5}">
                      <a16:colId xmlns:a16="http://schemas.microsoft.com/office/drawing/2014/main" val="2263233524"/>
                    </a:ext>
                  </a:extLst>
                </a:gridCol>
                <a:gridCol w="2790763">
                  <a:extLst>
                    <a:ext uri="{9D8B030D-6E8A-4147-A177-3AD203B41FA5}">
                      <a16:colId xmlns:a16="http://schemas.microsoft.com/office/drawing/2014/main" val="740296490"/>
                    </a:ext>
                  </a:extLst>
                </a:gridCol>
              </a:tblGrid>
              <a:tr h="288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Lasso</a:t>
                      </a:r>
                      <a:endParaRPr lang="en-US" sz="1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Ridge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err="1"/>
                        <a:t>ElasticNet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98722"/>
                  </a:ext>
                </a:extLst>
              </a:tr>
              <a:tr h="20106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43828"/>
                  </a:ext>
                </a:extLst>
              </a:tr>
              <a:tr h="53493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131471"/>
                  </a:ext>
                </a:extLst>
              </a:tr>
            </a:tbl>
          </a:graphicData>
        </a:graphic>
      </p:graphicFrame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3735935"/>
              </p:ext>
            </p:extLst>
          </p:nvPr>
        </p:nvGraphicFramePr>
        <p:xfrm>
          <a:off x="161350" y="430118"/>
          <a:ext cx="2988250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50717"/>
            <a:ext cx="8547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13. Train model </a:t>
            </a:r>
            <a:r>
              <a:rPr lang="en-US"/>
              <a:t>and compare</a:t>
            </a:r>
            <a:endParaRPr lang="en-US" dirty="0"/>
          </a:p>
          <a:p>
            <a:r>
              <a:rPr lang="en-US" dirty="0"/>
              <a:t>       </a:t>
            </a:r>
            <a:r>
              <a:rPr lang="en-US" sz="1000" dirty="0"/>
              <a:t>Left 0.05% of dataset as test data to validate model/</a:t>
            </a:r>
            <a:r>
              <a:rPr lang="en-US" altLang="zh-CN" sz="1000" dirty="0"/>
              <a:t>Bootstrap=100 to</a:t>
            </a:r>
            <a:r>
              <a:rPr lang="zh-CN" altLang="en-US" sz="1000" dirty="0"/>
              <a:t> </a:t>
            </a:r>
            <a:r>
              <a:rPr lang="en-US" altLang="zh-CN" sz="1000" dirty="0"/>
              <a:t>find mean values</a:t>
            </a:r>
            <a:endParaRPr lang="en-US" sz="1000" dirty="0"/>
          </a:p>
          <a:p>
            <a:r>
              <a:rPr lang="en-US" dirty="0"/>
              <a:t>      </a:t>
            </a:r>
            <a:r>
              <a:rPr lang="en-US" sz="1000" dirty="0"/>
              <a:t>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751EC-0E21-4050-9135-68EDD5E79A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7147" y="3914668"/>
            <a:ext cx="1876213" cy="532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42F87-9E55-40B5-93AB-190525F571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7147" y="1930400"/>
            <a:ext cx="2785800" cy="1954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4EFC7B-80DD-4E2C-8393-28E3C4550B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4571" y="1930400"/>
            <a:ext cx="2785801" cy="1954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DE56A6-76A3-4F38-A663-B226D89A6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659" y="3914667"/>
            <a:ext cx="1834734" cy="5329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D43042-2B5B-4301-9F35-AB57A9FEFF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3147" y="3923134"/>
            <a:ext cx="1903306" cy="532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60FF54-B5B4-4B54-B2B2-D4F56379B5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659" y="1930400"/>
            <a:ext cx="2778940" cy="19786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AD3976-8193-4C72-87D1-E0E65ABFE0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75036" y="3412179"/>
            <a:ext cx="1104991" cy="2412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E457EF-E694-4EEC-8F23-CB04D4FD31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83650" y="3428373"/>
            <a:ext cx="1104991" cy="2401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2EF73D-802A-45AA-BAF1-A6687412B42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89235" y="3412179"/>
            <a:ext cx="1104992" cy="2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8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>
                <a:solidFill>
                  <a:schemeClr val="tx1"/>
                </a:solidFill>
              </a:rPr>
              <a:t>HELLO!</a:t>
            </a:r>
            <a:endParaRPr sz="10000" dirty="0">
              <a:solidFill>
                <a:schemeClr val="tx1"/>
              </a:solidFill>
            </a:endParaRPr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833120" y="2325749"/>
            <a:ext cx="703573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Group 37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Artem </a:t>
            </a:r>
            <a:r>
              <a:rPr lang="en-US" dirty="0" err="1"/>
              <a:t>Polin</a:t>
            </a:r>
            <a:r>
              <a:rPr lang="en-US" dirty="0"/>
              <a:t>/Chao Liu/</a:t>
            </a:r>
            <a:r>
              <a:rPr lang="en-US" dirty="0" err="1"/>
              <a:t>Fitwi</a:t>
            </a:r>
            <a:r>
              <a:rPr lang="en-US" dirty="0"/>
              <a:t> </a:t>
            </a:r>
            <a:r>
              <a:rPr lang="en-US" dirty="0" err="1"/>
              <a:t>Tesfahunei</a:t>
            </a:r>
            <a:r>
              <a:rPr lang="en-US" dirty="0"/>
              <a:t>/</a:t>
            </a:r>
            <a:r>
              <a:rPr lang="en-US" dirty="0" err="1"/>
              <a:t>Zihong</a:t>
            </a:r>
            <a:r>
              <a:rPr lang="en-US" dirty="0"/>
              <a:t> Xu</a:t>
            </a: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F3BC1368-7ECE-4C5B-9DCB-A278AD833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660364"/>
              </p:ext>
            </p:extLst>
          </p:nvPr>
        </p:nvGraphicFramePr>
        <p:xfrm>
          <a:off x="1114213" y="1602821"/>
          <a:ext cx="6946054" cy="285039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473027">
                  <a:extLst>
                    <a:ext uri="{9D8B030D-6E8A-4147-A177-3AD203B41FA5}">
                      <a16:colId xmlns:a16="http://schemas.microsoft.com/office/drawing/2014/main" val="4140425256"/>
                    </a:ext>
                  </a:extLst>
                </a:gridCol>
                <a:gridCol w="3473027">
                  <a:extLst>
                    <a:ext uri="{9D8B030D-6E8A-4147-A177-3AD203B41FA5}">
                      <a16:colId xmlns:a16="http://schemas.microsoft.com/office/drawing/2014/main" val="2385082540"/>
                    </a:ext>
                  </a:extLst>
                </a:gridCol>
              </a:tblGrid>
              <a:tr h="288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OvR</a:t>
                      </a:r>
                      <a:endParaRPr lang="en-US" sz="1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Softmax</a:t>
                      </a:r>
                      <a:endParaRPr lang="en-US" sz="1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98722"/>
                  </a:ext>
                </a:extLst>
              </a:tr>
              <a:tr h="20106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43828"/>
                  </a:ext>
                </a:extLst>
              </a:tr>
              <a:tr h="53493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131471"/>
                  </a:ext>
                </a:extLst>
              </a:tr>
            </a:tbl>
          </a:graphicData>
        </a:graphic>
      </p:graphicFrame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226034"/>
              </p:ext>
            </p:extLst>
          </p:nvPr>
        </p:nvGraphicFramePr>
        <p:xfrm>
          <a:off x="161350" y="430118"/>
          <a:ext cx="2988250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50717"/>
            <a:ext cx="8547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14. Try multi-classification</a:t>
            </a:r>
          </a:p>
          <a:p>
            <a:r>
              <a:rPr lang="en-US" dirty="0"/>
              <a:t>       </a:t>
            </a:r>
            <a:r>
              <a:rPr lang="en-US" sz="1000" dirty="0"/>
              <a:t>Use </a:t>
            </a:r>
            <a:r>
              <a:rPr lang="en-US" sz="1000" dirty="0" err="1"/>
              <a:t>ElasticNet</a:t>
            </a:r>
            <a:r>
              <a:rPr lang="en-US" sz="1000" dirty="0"/>
              <a:t> model</a:t>
            </a:r>
          </a:p>
          <a:p>
            <a:r>
              <a:rPr lang="en-US" dirty="0"/>
              <a:t>      </a:t>
            </a:r>
            <a:r>
              <a:rPr lang="en-US" sz="1000" dirty="0"/>
              <a:t>       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3C4C05-8B3C-486D-B0BE-370361CBB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7241" y="1930738"/>
            <a:ext cx="3442546" cy="19738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F60E7A-F4DB-4D0B-8E7C-63697AB2E3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351" y="1930738"/>
            <a:ext cx="3467889" cy="19738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4944C7-DCAA-4F57-AE5A-9C6B40A73C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494" y="3904594"/>
            <a:ext cx="2104440" cy="5385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ED8074-CFE6-4210-8D4B-8731E1FBC0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4249" y="3914679"/>
            <a:ext cx="2100722" cy="52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75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Logistic Regression Model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Forest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tx1"/>
                </a:solidFill>
                <a:latin typeface="Oswald"/>
                <a:sym typeface="Oswald"/>
              </a:rPr>
              <a:t>2</a:t>
            </a:r>
            <a:endParaRPr sz="12000" dirty="0">
              <a:solidFill>
                <a:schemeClr val="tx1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5804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345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BIG CONCEPT</a:t>
            </a:r>
            <a:endParaRPr sz="9000"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4294967295"/>
          </p:nvPr>
        </p:nvSpPr>
        <p:spPr>
          <a:xfrm>
            <a:off x="2169650" y="3182950"/>
            <a:ext cx="4804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Bring the attention of your audience over a key concept using icons or illustrations</a:t>
            </a:r>
            <a:endParaRPr sz="1800"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0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</a:t>
            </a:r>
            <a:r>
              <a:rPr lang="en">
                <a:solidFill>
                  <a:schemeClr val="accent2"/>
                </a:solidFill>
              </a:rPr>
              <a:t>SPLIT</a:t>
            </a:r>
            <a:r>
              <a:rPr lang="en"/>
              <a:t> YOUR CONTENT</a:t>
            </a:r>
            <a:endParaRPr/>
          </a:p>
        </p:txBody>
      </p:sp>
      <p:sp>
        <p:nvSpPr>
          <p:cNvPr id="525" name="Google Shape;525;p20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>
                <a:solidFill>
                  <a:schemeClr val="accent2"/>
                </a:solidFill>
              </a:rPr>
              <a:t>TWO OR THREE</a:t>
            </a:r>
            <a:r>
              <a:rPr lang="en"/>
              <a:t> COLUMNS</a:t>
            </a:r>
            <a:endParaRPr/>
          </a:p>
        </p:txBody>
      </p:sp>
      <p:sp>
        <p:nvSpPr>
          <p:cNvPr id="532" name="Google Shape;532;p21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533" name="Google Shape;533;p21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534" name="Google Shape;534;p21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chemeClr val="accent2"/>
                </a:solidFill>
              </a:rPr>
              <a:t>PICTURE</a:t>
            </a:r>
            <a:r>
              <a:rPr lang="en"/>
              <a:t> IS WORTH A THOUSAND WORDS</a:t>
            </a:r>
            <a:endParaRPr/>
          </a:p>
        </p:txBody>
      </p:sp>
      <p:sp>
        <p:nvSpPr>
          <p:cNvPr id="541" name="Google Shape;541;p22"/>
          <p:cNvSpPr txBox="1">
            <a:spLocks noGrp="1"/>
          </p:cNvSpPr>
          <p:nvPr>
            <p:ph type="body" idx="1"/>
          </p:nvPr>
        </p:nvSpPr>
        <p:spPr>
          <a:xfrm>
            <a:off x="44297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image.</a:t>
            </a:r>
            <a:endParaRPr sz="1800"/>
          </a:p>
        </p:txBody>
      </p:sp>
      <p:pic>
        <p:nvPicPr>
          <p:cNvPr id="542" name="Google Shape;5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50" y="1493700"/>
            <a:ext cx="2765700" cy="276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3" name="Google Shape;543;p22"/>
          <p:cNvSpPr txBox="1">
            <a:spLocks noGrp="1"/>
          </p:cNvSpPr>
          <p:nvPr>
            <p:ph type="body" idx="1"/>
          </p:nvPr>
        </p:nvSpPr>
        <p:spPr>
          <a:xfrm>
            <a:off x="612072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Namely making it possible to absorb large amounts of data quickly.</a:t>
            </a:r>
            <a:endParaRPr sz="1800"/>
          </a:p>
        </p:txBody>
      </p:sp>
      <p:sp>
        <p:nvSpPr>
          <p:cNvPr id="544" name="Google Shape;544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1881750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8324A"/>
                </a:solidFill>
              </a:rPr>
              <a:t>WANT BIG IMPACT?</a:t>
            </a:r>
            <a:endParaRPr sz="3600">
              <a:solidFill>
                <a:srgbClr val="28324A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rgbClr val="28324A"/>
                </a:solidFill>
              </a:rPr>
              <a:t>USE BIG IMAGE.</a:t>
            </a:r>
            <a:endParaRPr sz="360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"/>
          <p:cNvSpPr txBox="1">
            <a:spLocks noGrp="1"/>
          </p:cNvSpPr>
          <p:nvPr>
            <p:ph type="title"/>
          </p:nvPr>
        </p:nvSpPr>
        <p:spPr>
          <a:xfrm>
            <a:off x="1047750" y="0"/>
            <a:ext cx="69966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>
                <a:solidFill>
                  <a:schemeClr val="accent2"/>
                </a:solidFill>
              </a:rPr>
              <a:t>CHARTS</a:t>
            </a:r>
            <a:r>
              <a:rPr lang="en"/>
              <a:t> TO EXPLAIN YOUR IDEAS</a:t>
            </a:r>
            <a:endParaRPr/>
          </a:p>
        </p:txBody>
      </p:sp>
      <p:grpSp>
        <p:nvGrpSpPr>
          <p:cNvPr id="556" name="Google Shape;556;p24"/>
          <p:cNvGrpSpPr/>
          <p:nvPr/>
        </p:nvGrpSpPr>
        <p:grpSpPr>
          <a:xfrm>
            <a:off x="3099624" y="949849"/>
            <a:ext cx="2944752" cy="3170450"/>
            <a:chOff x="2768474" y="949849"/>
            <a:chExt cx="2944752" cy="3170450"/>
          </a:xfrm>
        </p:grpSpPr>
        <p:sp>
          <p:nvSpPr>
            <p:cNvPr id="557" name="Google Shape;557;p24"/>
            <p:cNvSpPr/>
            <p:nvPr/>
          </p:nvSpPr>
          <p:spPr>
            <a:xfrm rot="5400000">
              <a:off x="2768474" y="949849"/>
              <a:ext cx="1706700" cy="170670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 rot="5400000" flipH="1">
              <a:off x="3109874" y="2754999"/>
              <a:ext cx="1365300" cy="1365300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 rot="10800000">
              <a:off x="4573417" y="1713349"/>
              <a:ext cx="943200" cy="943200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 flipH="1">
              <a:off x="4573526" y="2754999"/>
              <a:ext cx="1139700" cy="1139700"/>
            </a:xfrm>
            <a:prstGeom prst="teardrop">
              <a:avLst>
                <a:gd name="adj" fmla="val 100000"/>
              </a:avLst>
            </a:pr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24"/>
          <p:cNvSpPr/>
          <p:nvPr/>
        </p:nvSpPr>
        <p:spPr>
          <a:xfrm>
            <a:off x="3485050" y="1567267"/>
            <a:ext cx="929494" cy="548374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" name="Google Shape;562;p24"/>
          <p:cNvGrpSpPr/>
          <p:nvPr/>
        </p:nvGrpSpPr>
        <p:grpSpPr>
          <a:xfrm>
            <a:off x="3844549" y="3126202"/>
            <a:ext cx="599842" cy="589958"/>
            <a:chOff x="1244325" y="4999400"/>
            <a:chExt cx="444525" cy="437200"/>
          </a:xfrm>
        </p:grpSpPr>
        <p:sp>
          <p:nvSpPr>
            <p:cNvPr id="563" name="Google Shape;563;p24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24"/>
          <p:cNvGrpSpPr/>
          <p:nvPr/>
        </p:nvGrpSpPr>
        <p:grpSpPr>
          <a:xfrm>
            <a:off x="5266889" y="3113863"/>
            <a:ext cx="409140" cy="420402"/>
            <a:chOff x="2605300" y="5003050"/>
            <a:chExt cx="418900" cy="430475"/>
          </a:xfrm>
        </p:grpSpPr>
        <p:sp>
          <p:nvSpPr>
            <p:cNvPr id="569" name="Google Shape;569;p24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" name="Google Shape;572;p24"/>
          <p:cNvSpPr/>
          <p:nvPr/>
        </p:nvSpPr>
        <p:spPr>
          <a:xfrm>
            <a:off x="5213649" y="2080225"/>
            <a:ext cx="300114" cy="27302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r>
              <a:rPr lang="en">
                <a:solidFill>
                  <a:schemeClr val="accent2"/>
                </a:solidFill>
              </a:rPr>
              <a:t>TABLES</a:t>
            </a:r>
            <a:r>
              <a:rPr lang="en"/>
              <a:t> TO COMPARE DATA</a:t>
            </a:r>
            <a:endParaRPr/>
          </a:p>
        </p:txBody>
      </p:sp>
      <p:graphicFrame>
        <p:nvGraphicFramePr>
          <p:cNvPr id="579" name="Google Shape;579;p25"/>
          <p:cNvGraphicFramePr/>
          <p:nvPr/>
        </p:nvGraphicFramePr>
        <p:xfrm>
          <a:off x="1522400" y="1564481"/>
          <a:ext cx="6099200" cy="2331000"/>
        </p:xfrm>
        <a:graphic>
          <a:graphicData uri="http://schemas.openxmlformats.org/drawingml/2006/table">
            <a:tbl>
              <a:tblPr>
                <a:noFill/>
                <a:tableStyleId>{891A1956-3D7E-41C0-9DF7-105A978C6925}</a:tableStyleId>
              </a:tblPr>
              <a:tblGrid>
                <a:gridCol w="152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  <a:endParaRPr sz="1100"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  <a:endParaRPr sz="1100"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  <a:endParaRPr sz="1100"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Yellow</a:t>
                      </a:r>
                      <a:endParaRPr sz="110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Blue</a:t>
                      </a:r>
                      <a:endParaRPr sz="110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30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Orange</a:t>
                      </a:r>
                      <a:endParaRPr sz="110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0" name="Google Shape;580;p2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6"/>
          <p:cNvSpPr/>
          <p:nvPr/>
        </p:nvSpPr>
        <p:spPr>
          <a:xfrm>
            <a:off x="807244" y="790176"/>
            <a:ext cx="7529513" cy="3586894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6"/>
          <p:cNvSpPr txBox="1">
            <a:spLocks noGrp="1"/>
          </p:cNvSpPr>
          <p:nvPr>
            <p:ph type="title"/>
          </p:nvPr>
        </p:nvSpPr>
        <p:spPr>
          <a:xfrm>
            <a:off x="1047750" y="245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587" name="Google Shape;587;p26"/>
          <p:cNvSpPr/>
          <p:nvPr/>
        </p:nvSpPr>
        <p:spPr>
          <a:xfrm>
            <a:off x="2073621" y="1625043"/>
            <a:ext cx="6198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our office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8" name="Google Shape;588;p26"/>
          <p:cNvSpPr/>
          <p:nvPr/>
        </p:nvSpPr>
        <p:spPr>
          <a:xfrm rot="8100000">
            <a:off x="1417704" y="18537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6"/>
          <p:cNvSpPr/>
          <p:nvPr/>
        </p:nvSpPr>
        <p:spPr>
          <a:xfrm rot="8100000">
            <a:off x="2860329" y="33831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6"/>
          <p:cNvSpPr/>
          <p:nvPr/>
        </p:nvSpPr>
        <p:spPr>
          <a:xfrm rot="8100000">
            <a:off x="3915304" y="166308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6"/>
          <p:cNvSpPr/>
          <p:nvPr/>
        </p:nvSpPr>
        <p:spPr>
          <a:xfrm rot="8100000">
            <a:off x="4553704" y="35619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6"/>
          <p:cNvSpPr/>
          <p:nvPr/>
        </p:nvSpPr>
        <p:spPr>
          <a:xfrm rot="8100000">
            <a:off x="6493879" y="2127760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6"/>
          <p:cNvSpPr/>
          <p:nvPr/>
        </p:nvSpPr>
        <p:spPr>
          <a:xfrm rot="8100000">
            <a:off x="7282704" y="37407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INTRODUCTION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70" name="Google Shape;470;p14"/>
          <p:cNvSpPr txBox="1"/>
          <p:nvPr/>
        </p:nvSpPr>
        <p:spPr>
          <a:xfrm>
            <a:off x="288675" y="952866"/>
            <a:ext cx="3964978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DIABETES? WHY IT IS IMPORTANT?</a:t>
            </a:r>
            <a:endParaRPr lang="en-US" sz="1200" dirty="0">
              <a:solidFill>
                <a:schemeClr val="tx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3C4245"/>
                </a:solidFill>
                <a:latin typeface="Arial" panose="020B0604020202020204" pitchFamily="34" charset="0"/>
              </a:rPr>
              <a:t>WHO: </a:t>
            </a:r>
            <a:r>
              <a:rPr lang="en-US" sz="1000" b="0" i="0" dirty="0">
                <a:solidFill>
                  <a:srgbClr val="3C4245"/>
                </a:solidFill>
                <a:effectLst/>
                <a:latin typeface="Arial" panose="020B0604020202020204" pitchFamily="34" charset="0"/>
              </a:rPr>
              <a:t>Diabetes is a chronic, metabolic disease characterized by elevated levels of blood glucose (or blood sugar)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i="0" dirty="0">
                <a:solidFill>
                  <a:srgbClr val="3C4245"/>
                </a:solidFill>
                <a:effectLst/>
                <a:latin typeface="Arial" panose="020B0604020202020204" pitchFamily="34" charset="0"/>
              </a:rPr>
              <a:t>Serious damage to the heart, blood vessels, eyes, kidneys and nerves. 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3C4245"/>
                </a:solidFill>
                <a:latin typeface="Arial" panose="020B0604020202020204" pitchFamily="34" charset="0"/>
              </a:rPr>
              <a:t>34 million people in the United States have diabetes, and 1 in 5 of them don't know they have it.</a:t>
            </a:r>
            <a:endParaRPr lang="en-US" sz="1200" b="1" dirty="0">
              <a:solidFill>
                <a:srgbClr val="3C4245"/>
              </a:solidFill>
              <a:latin typeface="Arial" panose="020B0604020202020204" pitchFamily="34" charset="0"/>
              <a:sym typeface="Source Sans Pro"/>
            </a:endParaRPr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6C32F-4F19-40AF-8B71-F17A73FD0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911" y="2795704"/>
            <a:ext cx="1449030" cy="1087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1003D-8F73-4296-989B-A368F232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957" y="1119742"/>
            <a:ext cx="3818022" cy="1394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83C954-BF81-4C7E-8397-428E94955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977" y="2514007"/>
            <a:ext cx="3814002" cy="136893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</a:rPr>
              <a:t>89,526,124</a:t>
            </a:r>
            <a:endParaRPr sz="10000">
              <a:solidFill>
                <a:srgbClr val="FFFFFF"/>
              </a:solidFill>
            </a:endParaRPr>
          </a:p>
        </p:txBody>
      </p:sp>
      <p:sp>
        <p:nvSpPr>
          <p:cNvPr id="600" name="Google Shape;600;p27"/>
          <p:cNvSpPr txBox="1">
            <a:spLocks noGrp="1"/>
          </p:cNvSpPr>
          <p:nvPr>
            <p:ph type="subTitle" idx="4294967295"/>
          </p:nvPr>
        </p:nvSpPr>
        <p:spPr>
          <a:xfrm>
            <a:off x="685800" y="3655111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Whoa! That’s a big number, aren’t you proud?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601" name="Google Shape;601;p2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2584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</a:t>
            </a:r>
            <a:r>
              <a:rPr lang="en" sz="4800">
                <a:solidFill>
                  <a:schemeClr val="accent2"/>
                </a:solidFill>
              </a:rPr>
              <a:t>$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607" name="Google Shape;60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936752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That’s a lot of money</a:t>
            </a:r>
            <a:endParaRPr sz="2600"/>
          </a:p>
        </p:txBody>
      </p:sp>
      <p:sp>
        <p:nvSpPr>
          <p:cNvPr id="608" name="Google Shape;608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95474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</a:t>
            </a:r>
            <a:r>
              <a:rPr lang="en" sz="4800">
                <a:solidFill>
                  <a:schemeClr val="accent2"/>
                </a:solidFill>
              </a:rPr>
              <a:t>%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609" name="Google Shape;609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565652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Total success!</a:t>
            </a:r>
            <a:endParaRPr sz="2600"/>
          </a:p>
        </p:txBody>
      </p:sp>
      <p:sp>
        <p:nvSpPr>
          <p:cNvPr id="610" name="Google Shape;610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40293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</a:t>
            </a:r>
            <a:r>
              <a:rPr lang="en" sz="4800">
                <a:solidFill>
                  <a:schemeClr val="accent2"/>
                </a:solidFill>
              </a:rPr>
              <a:t>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611" name="Google Shape;611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251202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And a lot of users</a:t>
            </a:r>
            <a:endParaRPr sz="2600"/>
          </a:p>
        </p:txBody>
      </p:sp>
      <p:sp>
        <p:nvSpPr>
          <p:cNvPr id="612" name="Google Shape;612;p2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9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accent2"/>
                </a:solidFill>
              </a:rPr>
              <a:t>PROCESS</a:t>
            </a:r>
            <a:r>
              <a:rPr lang="en"/>
              <a:t> IS EASY</a:t>
            </a:r>
            <a:endParaRPr/>
          </a:p>
        </p:txBody>
      </p:sp>
      <p:sp>
        <p:nvSpPr>
          <p:cNvPr id="618" name="Google Shape;618;p29"/>
          <p:cNvSpPr/>
          <p:nvPr/>
        </p:nvSpPr>
        <p:spPr>
          <a:xfrm>
            <a:off x="578575" y="2061638"/>
            <a:ext cx="2808000" cy="1325100"/>
          </a:xfrm>
          <a:prstGeom prst="homePlate">
            <a:avLst>
              <a:gd name="adj" fmla="val 3012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9" name="Google Shape;619;p29"/>
          <p:cNvSpPr/>
          <p:nvPr/>
        </p:nvSpPr>
        <p:spPr>
          <a:xfrm>
            <a:off x="324232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0" name="Google Shape;620;p29"/>
          <p:cNvSpPr/>
          <p:nvPr/>
        </p:nvSpPr>
        <p:spPr>
          <a:xfrm>
            <a:off x="596007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1" name="Google Shape;621;p2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0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</a:t>
            </a:r>
            <a:r>
              <a:rPr lang="en">
                <a:solidFill>
                  <a:schemeClr val="accent2"/>
                </a:solidFill>
              </a:rPr>
              <a:t>REVIEW</a:t>
            </a:r>
            <a:r>
              <a:rPr lang="en"/>
              <a:t> SOME CONCEPTS</a:t>
            </a:r>
            <a:endParaRPr/>
          </a:p>
        </p:txBody>
      </p:sp>
      <p:sp>
        <p:nvSpPr>
          <p:cNvPr id="627" name="Google Shape;627;p30"/>
          <p:cNvSpPr txBox="1">
            <a:spLocks noGrp="1"/>
          </p:cNvSpPr>
          <p:nvPr>
            <p:ph type="body" idx="1"/>
          </p:nvPr>
        </p:nvSpPr>
        <p:spPr>
          <a:xfrm>
            <a:off x="1083975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628" name="Google Shape;628;p30"/>
          <p:cNvSpPr txBox="1">
            <a:spLocks noGrp="1"/>
          </p:cNvSpPr>
          <p:nvPr>
            <p:ph type="body" idx="2"/>
          </p:nvPr>
        </p:nvSpPr>
        <p:spPr>
          <a:xfrm>
            <a:off x="3845087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629" name="Google Shape;629;p30"/>
          <p:cNvSpPr txBox="1">
            <a:spLocks noGrp="1"/>
          </p:cNvSpPr>
          <p:nvPr>
            <p:ph type="body" idx="3"/>
          </p:nvPr>
        </p:nvSpPr>
        <p:spPr>
          <a:xfrm>
            <a:off x="6606198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30" name="Google Shape;630;p30"/>
          <p:cNvSpPr txBox="1">
            <a:spLocks noGrp="1"/>
          </p:cNvSpPr>
          <p:nvPr>
            <p:ph type="body" idx="1"/>
          </p:nvPr>
        </p:nvSpPr>
        <p:spPr>
          <a:xfrm>
            <a:off x="1083975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631" name="Google Shape;631;p30"/>
          <p:cNvSpPr txBox="1">
            <a:spLocks noGrp="1"/>
          </p:cNvSpPr>
          <p:nvPr>
            <p:ph type="body" idx="2"/>
          </p:nvPr>
        </p:nvSpPr>
        <p:spPr>
          <a:xfrm>
            <a:off x="3845087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632" name="Google Shape;632;p30"/>
          <p:cNvSpPr txBox="1">
            <a:spLocks noGrp="1"/>
          </p:cNvSpPr>
          <p:nvPr>
            <p:ph type="body" idx="3"/>
          </p:nvPr>
        </p:nvSpPr>
        <p:spPr>
          <a:xfrm>
            <a:off x="6606198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633" name="Google Shape;633;p30"/>
          <p:cNvGrpSpPr/>
          <p:nvPr/>
        </p:nvGrpSpPr>
        <p:grpSpPr>
          <a:xfrm>
            <a:off x="623677" y="1195790"/>
            <a:ext cx="464314" cy="494725"/>
            <a:chOff x="5970800" y="1619250"/>
            <a:chExt cx="428650" cy="456725"/>
          </a:xfrm>
        </p:grpSpPr>
        <p:sp>
          <p:nvSpPr>
            <p:cNvPr id="634" name="Google Shape;634;p30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" name="Google Shape;639;p30"/>
          <p:cNvSpPr/>
          <p:nvPr/>
        </p:nvSpPr>
        <p:spPr>
          <a:xfrm>
            <a:off x="637248" y="3095965"/>
            <a:ext cx="414053" cy="436530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" name="Google Shape;640;p30"/>
          <p:cNvGrpSpPr/>
          <p:nvPr/>
        </p:nvGrpSpPr>
        <p:grpSpPr>
          <a:xfrm>
            <a:off x="3430563" y="1195790"/>
            <a:ext cx="413294" cy="382059"/>
            <a:chOff x="5975075" y="2327500"/>
            <a:chExt cx="420100" cy="388350"/>
          </a:xfrm>
        </p:grpSpPr>
        <p:sp>
          <p:nvSpPr>
            <p:cNvPr id="641" name="Google Shape;641;p3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30"/>
          <p:cNvSpPr/>
          <p:nvPr/>
        </p:nvSpPr>
        <p:spPr>
          <a:xfrm>
            <a:off x="6170551" y="3095965"/>
            <a:ext cx="464307" cy="464283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" name="Google Shape;644;p30"/>
          <p:cNvGrpSpPr/>
          <p:nvPr/>
        </p:nvGrpSpPr>
        <p:grpSpPr>
          <a:xfrm>
            <a:off x="3344447" y="3095965"/>
            <a:ext cx="502966" cy="425914"/>
            <a:chOff x="5275975" y="4344850"/>
            <a:chExt cx="470150" cy="398125"/>
          </a:xfrm>
        </p:grpSpPr>
        <p:sp>
          <p:nvSpPr>
            <p:cNvPr id="645" name="Google Shape;645;p3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0"/>
          <p:cNvGrpSpPr/>
          <p:nvPr/>
        </p:nvGrpSpPr>
        <p:grpSpPr>
          <a:xfrm>
            <a:off x="6327054" y="1195790"/>
            <a:ext cx="279141" cy="455052"/>
            <a:chOff x="6730350" y="2315900"/>
            <a:chExt cx="257700" cy="420100"/>
          </a:xfrm>
        </p:grpSpPr>
        <p:sp>
          <p:nvSpPr>
            <p:cNvPr id="649" name="Google Shape;649;p3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3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1"/>
          <p:cNvSpPr txBox="1">
            <a:spLocks noGrp="1"/>
          </p:cNvSpPr>
          <p:nvPr>
            <p:ph type="body" idx="1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CEF6"/>
                </a:solidFill>
              </a:rPr>
              <a:t>You can insert graphs from Excel or Google Sheets</a:t>
            </a:r>
            <a:endParaRPr b="1">
              <a:solidFill>
                <a:srgbClr val="00CEF6"/>
              </a:solidFill>
            </a:endParaRPr>
          </a:p>
        </p:txBody>
      </p:sp>
      <p:sp>
        <p:nvSpPr>
          <p:cNvPr id="660" name="Google Shape;660;p3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cxnSp>
        <p:nvCxnSpPr>
          <p:cNvPr id="661" name="Google Shape;661;p31"/>
          <p:cNvCxnSpPr/>
          <p:nvPr/>
        </p:nvCxnSpPr>
        <p:spPr>
          <a:xfrm>
            <a:off x="952500" y="7524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" name="Google Shape;662;p31"/>
          <p:cNvCxnSpPr/>
          <p:nvPr/>
        </p:nvCxnSpPr>
        <p:spPr>
          <a:xfrm>
            <a:off x="952500" y="1461958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31"/>
          <p:cNvCxnSpPr/>
          <p:nvPr/>
        </p:nvCxnSpPr>
        <p:spPr>
          <a:xfrm>
            <a:off x="952500" y="217143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4" name="Google Shape;664;p31"/>
          <p:cNvCxnSpPr/>
          <p:nvPr/>
        </p:nvCxnSpPr>
        <p:spPr>
          <a:xfrm>
            <a:off x="952500" y="288092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5" name="Google Shape;665;p31"/>
          <p:cNvCxnSpPr/>
          <p:nvPr/>
        </p:nvCxnSpPr>
        <p:spPr>
          <a:xfrm>
            <a:off x="952500" y="36123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p31"/>
          <p:cNvSpPr txBox="1"/>
          <p:nvPr/>
        </p:nvSpPr>
        <p:spPr>
          <a:xfrm>
            <a:off x="952500" y="593725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7" name="Google Shape;667;p31"/>
          <p:cNvSpPr/>
          <p:nvPr/>
        </p:nvSpPr>
        <p:spPr>
          <a:xfrm>
            <a:off x="1572782" y="2058712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1"/>
          <p:cNvSpPr/>
          <p:nvPr/>
        </p:nvSpPr>
        <p:spPr>
          <a:xfrm>
            <a:off x="1887026" y="1664649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1"/>
          <p:cNvSpPr/>
          <p:nvPr/>
        </p:nvSpPr>
        <p:spPr>
          <a:xfrm>
            <a:off x="2201270" y="2171439"/>
            <a:ext cx="233700" cy="144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1"/>
          <p:cNvSpPr/>
          <p:nvPr/>
        </p:nvSpPr>
        <p:spPr>
          <a:xfrm>
            <a:off x="3325786" y="2372502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1"/>
          <p:cNvSpPr/>
          <p:nvPr/>
        </p:nvSpPr>
        <p:spPr>
          <a:xfrm>
            <a:off x="3640031" y="1774119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1"/>
          <p:cNvSpPr/>
          <p:nvPr/>
        </p:nvSpPr>
        <p:spPr>
          <a:xfrm>
            <a:off x="3954275" y="906800"/>
            <a:ext cx="233700" cy="270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1"/>
          <p:cNvSpPr/>
          <p:nvPr/>
        </p:nvSpPr>
        <p:spPr>
          <a:xfrm>
            <a:off x="5078791" y="1817895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1"/>
          <p:cNvSpPr/>
          <p:nvPr/>
        </p:nvSpPr>
        <p:spPr>
          <a:xfrm>
            <a:off x="5393035" y="752352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1"/>
          <p:cNvSpPr/>
          <p:nvPr/>
        </p:nvSpPr>
        <p:spPr>
          <a:xfrm>
            <a:off x="5707280" y="2000337"/>
            <a:ext cx="233700" cy="161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1"/>
          <p:cNvSpPr/>
          <p:nvPr/>
        </p:nvSpPr>
        <p:spPr>
          <a:xfrm>
            <a:off x="6831796" y="2430876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1"/>
          <p:cNvSpPr/>
          <p:nvPr/>
        </p:nvSpPr>
        <p:spPr>
          <a:xfrm>
            <a:off x="7146040" y="971395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1"/>
          <p:cNvSpPr/>
          <p:nvPr/>
        </p:nvSpPr>
        <p:spPr>
          <a:xfrm>
            <a:off x="7460284" y="1285185"/>
            <a:ext cx="233700" cy="232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457200" y="2152275"/>
            <a:ext cx="3575400" cy="25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MOBILE PROJECT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685" name="Google Shape;685;p32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686" name="Google Shape;68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0" name="Google Shape;690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3"/>
          <p:cNvSpPr txBox="1">
            <a:spLocks noGrp="1"/>
          </p:cNvSpPr>
          <p:nvPr>
            <p:ph type="body" idx="4294967295"/>
          </p:nvPr>
        </p:nvSpPr>
        <p:spPr>
          <a:xfrm>
            <a:off x="457200" y="2152275"/>
            <a:ext cx="3575400" cy="25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TABLET PROJECT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696" name="Google Shape;696;p3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697" name="Google Shape;697;p33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698" name="Google Shape;698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2" name="Google Shape;7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4"/>
          <p:cNvSpPr txBox="1">
            <a:spLocks noGrp="1"/>
          </p:cNvSpPr>
          <p:nvPr>
            <p:ph type="body" idx="4294967295"/>
          </p:nvPr>
        </p:nvSpPr>
        <p:spPr>
          <a:xfrm>
            <a:off x="457200" y="2152275"/>
            <a:ext cx="3575400" cy="25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DESKTOP PROJECT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708" name="Google Shape;708;p3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709" name="Google Shape;709;p34"/>
          <p:cNvGrpSpPr/>
          <p:nvPr/>
        </p:nvGrpSpPr>
        <p:grpSpPr>
          <a:xfrm>
            <a:off x="3938374" y="1849779"/>
            <a:ext cx="4542205" cy="2661224"/>
            <a:chOff x="1177450" y="241631"/>
            <a:chExt cx="6173152" cy="3616776"/>
          </a:xfrm>
        </p:grpSpPr>
        <p:sp>
          <p:nvSpPr>
            <p:cNvPr id="710" name="Google Shape;71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14" name="Google Shape;714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45550" y="1996500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@username / user@mail.me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727" name="Google Shape;727;p36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324A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28324A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r>
              <a:rPr lang="en" sz="2400">
                <a:solidFill>
                  <a:srgbClr val="28324A"/>
                </a:solidFill>
              </a:rPr>
              <a:t>Presentation template by </a:t>
            </a:r>
            <a:r>
              <a:rPr lang="en" sz="2400" u="sng">
                <a:solidFill>
                  <a:srgbClr val="2832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28324A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r>
              <a:rPr lang="en" sz="2400">
                <a:solidFill>
                  <a:srgbClr val="28324A"/>
                </a:solidFill>
              </a:rPr>
              <a:t>Photographs by </a:t>
            </a:r>
            <a:r>
              <a:rPr lang="en" sz="2400" u="sng">
                <a:solidFill>
                  <a:srgbClr val="28324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28324A"/>
              </a:solidFill>
            </a:endParaRPr>
          </a:p>
        </p:txBody>
      </p:sp>
      <p:sp>
        <p:nvSpPr>
          <p:cNvPr id="728" name="Google Shape;728;p3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INTRODUCTION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70" name="Google Shape;470;p14"/>
          <p:cNvSpPr txBox="1"/>
          <p:nvPr/>
        </p:nvSpPr>
        <p:spPr>
          <a:xfrm>
            <a:off x="278514" y="952866"/>
            <a:ext cx="3700817" cy="2755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WE WANT TO DO</a:t>
            </a:r>
            <a:endParaRPr lang="en-US" sz="1200" dirty="0">
              <a:solidFill>
                <a:schemeClr val="tx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Based on current dataset of diabetes, build reliable models to predict diabetes probability based on people’s normal characters and habits.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Input(X): BMI/SMOKER/AGE/INCOME…(22 columns)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Output(Y): Diagnosis of diabetes (Yes/Pre-Diabetes/No)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Total Dataset:(253680 rows X 22 columns)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spcBef>
                <a:spcPts val="600"/>
              </a:spcBef>
            </a:pPr>
            <a:r>
              <a:rPr lang="en-US" sz="2000" b="1" i="0" dirty="0">
                <a:solidFill>
                  <a:srgbClr val="FFFFFF"/>
                </a:solidFill>
                <a:effectLst/>
                <a:latin typeface="zeitung"/>
              </a:rPr>
              <a:t>Diabetes Health Indicators Dataset</a:t>
            </a:r>
          </a:p>
          <a:p>
            <a:pPr>
              <a:spcBef>
                <a:spcPts val="600"/>
              </a:spcBef>
            </a:pPr>
            <a:r>
              <a:rPr lang="en-US" sz="1600" b="1" i="0" dirty="0">
                <a:solidFill>
                  <a:srgbClr val="FFFFFF"/>
                </a:solidFill>
                <a:effectLst/>
                <a:latin typeface="zeitung"/>
              </a:rPr>
              <a:t>Diabetes Health Indicators Dataset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B326C-346E-4319-B03F-15C71DAE1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847" y="1047011"/>
            <a:ext cx="4904100" cy="259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95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734" name="Google Shape;734;p37"/>
          <p:cNvSpPr txBox="1">
            <a:spLocks noGrp="1"/>
          </p:cNvSpPr>
          <p:nvPr>
            <p:ph type="body" idx="1"/>
          </p:nvPr>
        </p:nvSpPr>
        <p:spPr>
          <a:xfrm>
            <a:off x="1110850" y="1200150"/>
            <a:ext cx="69222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en" sz="1400"/>
              <a:t>Titles: </a:t>
            </a:r>
            <a:r>
              <a:rPr lang="en" sz="1400" b="1"/>
              <a:t>Oswald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◉"/>
            </a:pPr>
            <a:r>
              <a:rPr lang="en" sz="1400"/>
              <a:t>Body copy: </a:t>
            </a:r>
            <a:r>
              <a:rPr lang="en" sz="1400" b="1"/>
              <a:t>Source Sans Pro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Download for free at: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3468B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https://www.fontsquirrel.com/fonts/oswald</a:t>
            </a:r>
            <a:endParaRPr sz="1400">
              <a:solidFill>
                <a:srgbClr val="3468B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3468B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https://www.fontsquirrel.com/fonts/source-sans-pro</a:t>
            </a:r>
            <a:endParaRPr sz="1400" b="1">
              <a:solidFill>
                <a:srgbClr val="28324A"/>
              </a:solidFill>
            </a:endParaRPr>
          </a:p>
        </p:txBody>
      </p:sp>
      <p:sp>
        <p:nvSpPr>
          <p:cNvPr id="735" name="Google Shape;735;p37"/>
          <p:cNvSpPr txBox="1"/>
          <p:nvPr/>
        </p:nvSpPr>
        <p:spPr>
          <a:xfrm>
            <a:off x="1047750" y="3790650"/>
            <a:ext cx="6922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6" name="Google Shape;736;p3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8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742" name="Google Shape;742;p38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743" name="Google Shape;743;p38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1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9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749" name="Google Shape;749;p3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750" name="Google Shape;750;p39"/>
          <p:cNvSpPr/>
          <p:nvPr/>
        </p:nvSpPr>
        <p:spPr>
          <a:xfrm>
            <a:off x="7735208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1" name="Google Shape;751;p39"/>
          <p:cNvSpPr/>
          <p:nvPr/>
        </p:nvSpPr>
        <p:spPr>
          <a:xfrm>
            <a:off x="7075124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2" name="Google Shape;752;p39"/>
          <p:cNvSpPr/>
          <p:nvPr/>
        </p:nvSpPr>
        <p:spPr>
          <a:xfrm>
            <a:off x="6415040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3" name="Google Shape;753;p39"/>
          <p:cNvSpPr/>
          <p:nvPr/>
        </p:nvSpPr>
        <p:spPr>
          <a:xfrm>
            <a:off x="5754956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4" name="Google Shape;754;p39"/>
          <p:cNvSpPr/>
          <p:nvPr/>
        </p:nvSpPr>
        <p:spPr>
          <a:xfrm>
            <a:off x="5094872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5" name="Google Shape;755;p39"/>
          <p:cNvSpPr/>
          <p:nvPr/>
        </p:nvSpPr>
        <p:spPr>
          <a:xfrm>
            <a:off x="4434788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6" name="Google Shape;756;p39"/>
          <p:cNvSpPr/>
          <p:nvPr/>
        </p:nvSpPr>
        <p:spPr>
          <a:xfrm>
            <a:off x="3774704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7" name="Google Shape;757;p39"/>
          <p:cNvSpPr/>
          <p:nvPr/>
        </p:nvSpPr>
        <p:spPr>
          <a:xfrm>
            <a:off x="3114619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8" name="Google Shape;758;p39"/>
          <p:cNvSpPr/>
          <p:nvPr/>
        </p:nvSpPr>
        <p:spPr>
          <a:xfrm>
            <a:off x="2454535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9" name="Google Shape;759;p39"/>
          <p:cNvSpPr/>
          <p:nvPr/>
        </p:nvSpPr>
        <p:spPr>
          <a:xfrm>
            <a:off x="1794451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0" name="Google Shape;760;p39"/>
          <p:cNvSpPr/>
          <p:nvPr/>
        </p:nvSpPr>
        <p:spPr>
          <a:xfrm>
            <a:off x="1134367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1" name="Google Shape;761;p39"/>
          <p:cNvSpPr/>
          <p:nvPr/>
        </p:nvSpPr>
        <p:spPr>
          <a:xfrm>
            <a:off x="474283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2" name="Google Shape;762;p39"/>
          <p:cNvSpPr/>
          <p:nvPr/>
        </p:nvSpPr>
        <p:spPr>
          <a:xfrm>
            <a:off x="0" y="2527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763" name="Google Shape;763;p39"/>
          <p:cNvCxnSpPr/>
          <p:nvPr/>
        </p:nvCxnSpPr>
        <p:spPr>
          <a:xfrm rot="10800000">
            <a:off x="76892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4" name="Google Shape;764;p39"/>
          <p:cNvSpPr txBox="1"/>
          <p:nvPr/>
        </p:nvSpPr>
        <p:spPr>
          <a:xfrm>
            <a:off x="727900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5" name="Google Shape;765;p39"/>
          <p:cNvCxnSpPr/>
          <p:nvPr/>
        </p:nvCxnSpPr>
        <p:spPr>
          <a:xfrm rot="10800000">
            <a:off x="209015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6" name="Google Shape;766;p39"/>
          <p:cNvSpPr txBox="1"/>
          <p:nvPr/>
        </p:nvSpPr>
        <p:spPr>
          <a:xfrm>
            <a:off x="2050642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7" name="Google Shape;767;p39"/>
          <p:cNvCxnSpPr/>
          <p:nvPr/>
        </p:nvCxnSpPr>
        <p:spPr>
          <a:xfrm rot="10800000">
            <a:off x="341139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8" name="Google Shape;768;p39"/>
          <p:cNvSpPr txBox="1"/>
          <p:nvPr/>
        </p:nvSpPr>
        <p:spPr>
          <a:xfrm>
            <a:off x="3373384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9" name="Google Shape;769;p39"/>
          <p:cNvCxnSpPr/>
          <p:nvPr/>
        </p:nvCxnSpPr>
        <p:spPr>
          <a:xfrm rot="10800000">
            <a:off x="473262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0" name="Google Shape;770;p39"/>
          <p:cNvSpPr txBox="1"/>
          <p:nvPr/>
        </p:nvSpPr>
        <p:spPr>
          <a:xfrm>
            <a:off x="4696126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1" name="Google Shape;771;p39"/>
          <p:cNvCxnSpPr/>
          <p:nvPr/>
        </p:nvCxnSpPr>
        <p:spPr>
          <a:xfrm rot="10800000">
            <a:off x="605386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2" name="Google Shape;772;p39"/>
          <p:cNvSpPr txBox="1"/>
          <p:nvPr/>
        </p:nvSpPr>
        <p:spPr>
          <a:xfrm>
            <a:off x="6018868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3" name="Google Shape;773;p39"/>
          <p:cNvCxnSpPr/>
          <p:nvPr/>
        </p:nvCxnSpPr>
        <p:spPr>
          <a:xfrm rot="10800000">
            <a:off x="737509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4" name="Google Shape;774;p39"/>
          <p:cNvSpPr txBox="1"/>
          <p:nvPr/>
        </p:nvSpPr>
        <p:spPr>
          <a:xfrm>
            <a:off x="7341610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5" name="Google Shape;775;p39"/>
          <p:cNvCxnSpPr/>
          <p:nvPr/>
        </p:nvCxnSpPr>
        <p:spPr>
          <a:xfrm rot="10800000">
            <a:off x="143968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6" name="Google Shape;776;p39"/>
          <p:cNvSpPr txBox="1"/>
          <p:nvPr/>
        </p:nvSpPr>
        <p:spPr>
          <a:xfrm>
            <a:off x="1369548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7" name="Google Shape;777;p39"/>
          <p:cNvCxnSpPr/>
          <p:nvPr/>
        </p:nvCxnSpPr>
        <p:spPr>
          <a:xfrm rot="10800000">
            <a:off x="276092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8" name="Google Shape;778;p39"/>
          <p:cNvSpPr txBox="1"/>
          <p:nvPr/>
        </p:nvSpPr>
        <p:spPr>
          <a:xfrm>
            <a:off x="2699944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9" name="Google Shape;779;p39"/>
          <p:cNvCxnSpPr/>
          <p:nvPr/>
        </p:nvCxnSpPr>
        <p:spPr>
          <a:xfrm rot="10800000">
            <a:off x="408215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0" name="Google Shape;780;p39"/>
          <p:cNvSpPr txBox="1"/>
          <p:nvPr/>
        </p:nvSpPr>
        <p:spPr>
          <a:xfrm>
            <a:off x="4030339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1" name="Google Shape;781;p39"/>
          <p:cNvCxnSpPr/>
          <p:nvPr/>
        </p:nvCxnSpPr>
        <p:spPr>
          <a:xfrm rot="10800000">
            <a:off x="540339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2" name="Google Shape;782;p39"/>
          <p:cNvSpPr txBox="1"/>
          <p:nvPr/>
        </p:nvSpPr>
        <p:spPr>
          <a:xfrm>
            <a:off x="5360735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3" name="Google Shape;783;p39"/>
          <p:cNvCxnSpPr/>
          <p:nvPr/>
        </p:nvCxnSpPr>
        <p:spPr>
          <a:xfrm rot="10800000">
            <a:off x="672462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4" name="Google Shape;784;p39"/>
          <p:cNvSpPr txBox="1"/>
          <p:nvPr/>
        </p:nvSpPr>
        <p:spPr>
          <a:xfrm>
            <a:off x="6691131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5" name="Google Shape;785;p39"/>
          <p:cNvCxnSpPr/>
          <p:nvPr/>
        </p:nvCxnSpPr>
        <p:spPr>
          <a:xfrm rot="10800000">
            <a:off x="804586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6" name="Google Shape;786;p39"/>
          <p:cNvSpPr txBox="1"/>
          <p:nvPr/>
        </p:nvSpPr>
        <p:spPr>
          <a:xfrm>
            <a:off x="8008073" y="3419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793" name="Google Shape;79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6" name="Google Shape;816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7" name="Google Shape;81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824" name="Google Shape;824;p4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aphicFrame>
        <p:nvGraphicFramePr>
          <p:cNvPr id="825" name="Google Shape;825;p41"/>
          <p:cNvGraphicFramePr/>
          <p:nvPr/>
        </p:nvGraphicFramePr>
        <p:xfrm>
          <a:off x="392525" y="14882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{891A1956-3D7E-41C0-9DF7-105A978C6925}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6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825300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4656162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WEAKNESSES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4" name="Google Shape;834;p42"/>
          <p:cNvSpPr/>
          <p:nvPr/>
        </p:nvSpPr>
        <p:spPr>
          <a:xfrm>
            <a:off x="825300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OPPORTUNITIES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5" name="Google Shape;835;p42"/>
          <p:cNvSpPr/>
          <p:nvPr/>
        </p:nvSpPr>
        <p:spPr>
          <a:xfrm>
            <a:off x="4656162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THREATS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6" name="Google Shape;836;p42"/>
          <p:cNvSpPr/>
          <p:nvPr/>
        </p:nvSpPr>
        <p:spPr>
          <a:xfrm>
            <a:off x="344799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2"/>
          <p:cNvSpPr/>
          <p:nvPr/>
        </p:nvSpPr>
        <p:spPr>
          <a:xfrm rot="5400000">
            <a:off x="360050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2"/>
          <p:cNvSpPr/>
          <p:nvPr/>
        </p:nvSpPr>
        <p:spPr>
          <a:xfrm rot="10800000">
            <a:off x="360050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2"/>
          <p:cNvSpPr/>
          <p:nvPr/>
        </p:nvSpPr>
        <p:spPr>
          <a:xfrm rot="-5400000">
            <a:off x="344799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2"/>
          <p:cNvSpPr/>
          <p:nvPr/>
        </p:nvSpPr>
        <p:spPr>
          <a:xfrm>
            <a:off x="4010867" y="2189570"/>
            <a:ext cx="240363" cy="4499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S</a:t>
            </a:r>
          </a:p>
        </p:txBody>
      </p:sp>
      <p:sp>
        <p:nvSpPr>
          <p:cNvPr id="841" name="Google Shape;841;p42"/>
          <p:cNvSpPr/>
          <p:nvPr/>
        </p:nvSpPr>
        <p:spPr>
          <a:xfrm>
            <a:off x="4899094" y="2196322"/>
            <a:ext cx="347312" cy="4375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W</a:t>
            </a:r>
          </a:p>
        </p:txBody>
      </p:sp>
      <p:sp>
        <p:nvSpPr>
          <p:cNvPr id="842" name="Google Shape;842;p42"/>
          <p:cNvSpPr/>
          <p:nvPr/>
        </p:nvSpPr>
        <p:spPr>
          <a:xfrm>
            <a:off x="3980619" y="3157165"/>
            <a:ext cx="263590" cy="4499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O</a:t>
            </a:r>
          </a:p>
        </p:txBody>
      </p:sp>
      <p:sp>
        <p:nvSpPr>
          <p:cNvPr id="843" name="Google Shape;843;p42"/>
          <p:cNvSpPr/>
          <p:nvPr/>
        </p:nvSpPr>
        <p:spPr>
          <a:xfrm>
            <a:off x="4999021" y="3163916"/>
            <a:ext cx="228480" cy="4375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849" name="Google Shape;849;p4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850" name="Google Shape;850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Activities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1" name="Google Shape;851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Resources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2" name="Google Shape;852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 Propositions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3" name="Google Shape;853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Relationships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4" name="Google Shape;854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Channels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5" name="Google Shape;855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Segments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6" name="Google Shape;856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Partners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7" name="Google Shape;857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Structure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8" name="Google Shape;858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Revenue Streams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9" name="Google Shape;859;p43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0" name="Google Shape;860;p43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1" name="Google Shape;861;p43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2" name="Google Shape;862;p43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63" name="Google Shape;863;p43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864" name="Google Shape;864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6" name="Google Shape;866;p43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67" name="Google Shape;867;p43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868" name="Google Shape;868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1" name="Google Shape;871;p43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872" name="Google Shape;872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7" name="Google Shape;877;p43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878" name="Google Shape;878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0" name="Google Shape;880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2" name="Google Shape;882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4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890" name="Google Shape;890;p44"/>
          <p:cNvGrpSpPr/>
          <p:nvPr/>
        </p:nvGrpSpPr>
        <p:grpSpPr>
          <a:xfrm>
            <a:off x="1517897" y="1537382"/>
            <a:ext cx="2964755" cy="2665372"/>
            <a:chOff x="3778727" y="4460423"/>
            <a:chExt cx="720160" cy="647438"/>
          </a:xfrm>
        </p:grpSpPr>
        <p:sp>
          <p:nvSpPr>
            <p:cNvPr id="891" name="Google Shape;891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898" name="Google Shape;898;p44"/>
          <p:cNvCxnSpPr/>
          <p:nvPr/>
        </p:nvCxnSpPr>
        <p:spPr>
          <a:xfrm>
            <a:off x="4417162" y="1978841"/>
            <a:ext cx="86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99" name="Google Shape;899;p44"/>
          <p:cNvSpPr txBox="1"/>
          <p:nvPr/>
        </p:nvSpPr>
        <p:spPr>
          <a:xfrm>
            <a:off x="5336208" y="1837471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0" name="Google Shape;900;p44"/>
          <p:cNvCxnSpPr/>
          <p:nvPr/>
        </p:nvCxnSpPr>
        <p:spPr>
          <a:xfrm>
            <a:off x="4289248" y="2374581"/>
            <a:ext cx="996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1" name="Google Shape;901;p44"/>
          <p:cNvSpPr txBox="1"/>
          <p:nvPr/>
        </p:nvSpPr>
        <p:spPr>
          <a:xfrm>
            <a:off x="5336208" y="2233203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2" name="Google Shape;902;p44"/>
          <p:cNvCxnSpPr/>
          <p:nvPr/>
        </p:nvCxnSpPr>
        <p:spPr>
          <a:xfrm>
            <a:off x="4107472" y="2770320"/>
            <a:ext cx="1178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3" name="Google Shape;903;p44"/>
          <p:cNvSpPr txBox="1"/>
          <p:nvPr/>
        </p:nvSpPr>
        <p:spPr>
          <a:xfrm>
            <a:off x="5336208" y="2628934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4" name="Google Shape;904;p44"/>
          <p:cNvCxnSpPr/>
          <p:nvPr/>
        </p:nvCxnSpPr>
        <p:spPr>
          <a:xfrm>
            <a:off x="3952627" y="3166039"/>
            <a:ext cx="1332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5" name="Google Shape;905;p44"/>
          <p:cNvSpPr txBox="1"/>
          <p:nvPr/>
        </p:nvSpPr>
        <p:spPr>
          <a:xfrm>
            <a:off x="5336208" y="3024666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6" name="Google Shape;906;p44"/>
          <p:cNvCxnSpPr/>
          <p:nvPr/>
        </p:nvCxnSpPr>
        <p:spPr>
          <a:xfrm>
            <a:off x="3784307" y="3561779"/>
            <a:ext cx="1501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7" name="Google Shape;907;p44"/>
          <p:cNvSpPr txBox="1"/>
          <p:nvPr/>
        </p:nvSpPr>
        <p:spPr>
          <a:xfrm>
            <a:off x="5336208" y="3420397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8" name="Google Shape;908;p44"/>
          <p:cNvCxnSpPr/>
          <p:nvPr/>
        </p:nvCxnSpPr>
        <p:spPr>
          <a:xfrm>
            <a:off x="3609269" y="3957498"/>
            <a:ext cx="1669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9" name="Google Shape;909;p44"/>
          <p:cNvSpPr txBox="1"/>
          <p:nvPr/>
        </p:nvSpPr>
        <p:spPr>
          <a:xfrm>
            <a:off x="5336208" y="3816129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915" name="Google Shape;915;p4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916" name="Google Shape;916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7" name="Google Shape;917;p45"/>
          <p:cNvSpPr txBox="1"/>
          <p:nvPr/>
        </p:nvSpPr>
        <p:spPr>
          <a:xfrm>
            <a:off x="860325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Imani Jackson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18" name="Google Shape;91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9" name="Google Shape;919;p45"/>
          <p:cNvSpPr txBox="1"/>
          <p:nvPr/>
        </p:nvSpPr>
        <p:spPr>
          <a:xfrm>
            <a:off x="2840050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Marcos Galán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0" name="Google Shape;920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1" name="Google Shape;921;p45"/>
          <p:cNvSpPr txBox="1"/>
          <p:nvPr/>
        </p:nvSpPr>
        <p:spPr>
          <a:xfrm>
            <a:off x="4819775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Ixchel Valdía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2" name="Google Shape;922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3" name="Google Shape;923;p45"/>
          <p:cNvSpPr txBox="1"/>
          <p:nvPr/>
        </p:nvSpPr>
        <p:spPr>
          <a:xfrm>
            <a:off x="6799500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Nils Årud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929" name="Google Shape;929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0" name="Google Shape;930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931" name="Google Shape;931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" name="Google Shape;932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" name="Google Shape;933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" name="Google Shape;934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" name="Google Shape;935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" name="Google Shape;936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" name="Google Shape;937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" name="Google Shape;938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" name="Google Shape;939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" name="Google Shape;941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" name="Google Shape;942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" name="Google Shape;943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" name="Google Shape;946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" name="Google Shape;947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" name="Google Shape;948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" name="Google Shape;949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" name="Google Shape;962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" name="Google Shape;963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" name="Google Shape;964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" name="Google Shape;965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" name="Google Shape;966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" name="Google Shape;967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" name="Google Shape;968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" name="Google Shape;969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" name="Google Shape;970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" name="Google Shape;971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" name="Google Shape;972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" name="Google Shape;973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" name="Google Shape;974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" name="Google Shape;975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" name="Google Shape;976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77" name="Google Shape;977;p4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978" name="Google Shape;978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979" name="Google Shape;979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0" name="Google Shape;980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" name="Google Shape;981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" name="Google Shape;982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3" name="Google Shape;983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4" name="Google Shape;984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5" name="Google Shape;985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6" name="Google Shape;986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7" name="Google Shape;987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8" name="Google Shape;988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9" name="Google Shape;989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0" name="Google Shape;990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3" name="Google Shape;993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4" name="Google Shape;994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" name="Google Shape;995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6" name="Google Shape;996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7" name="Google Shape;997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8" name="Google Shape;998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9" name="Google Shape;999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0" name="Google Shape;1000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01" name="Google Shape;1001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1002" name="Google Shape;1002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003" name="Google Shape;1003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1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4" name="Google Shape;1004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1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5" name="Google Shape;1005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2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6" name="Google Shape;1006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2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7" name="Google Shape;1007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company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8" name="Google Shape;1008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9" name="Google Shape;1009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0" name="Google Shape;1010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1" name="Google Shape;1011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2" name="Google Shape;1012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3" name="Google Shape;1013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Logistic Regression Model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Binary Regression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tx1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 dirty="0">
              <a:solidFill>
                <a:schemeClr val="tx1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1019" name="Google Shape;1019;p4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aphicFrame>
        <p:nvGraphicFramePr>
          <p:cNvPr id="1020" name="Google Shape;1020;p47"/>
          <p:cNvGraphicFramePr/>
          <p:nvPr/>
        </p:nvGraphicFramePr>
        <p:xfrm>
          <a:off x="75575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{C82E05BE-877C-40BA-BEE6-E4ECDAF45F91}</a:tableStyleId>
              </a:tblPr>
              <a:tblGrid>
                <a:gridCol w="76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18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9:00 - 9:45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oogle Shape;1025;p48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1026" name="Google Shape;1026;p4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48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1033" name="Google Shape;1033;p4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" name="Google Shape;1035;p48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1036" name="Google Shape;1036;p4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8" name="Google Shape;1038;p48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48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0" name="Google Shape;1040;p48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1041" name="Google Shape;1041;p4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48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1045" name="Google Shape;1045;p4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48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48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1051" name="Google Shape;1051;p4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" name="Google Shape;1071;p48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1072" name="Google Shape;1072;p4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48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1075" name="Google Shape;1075;p4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48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1079" name="Google Shape;1079;p4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48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1083" name="Google Shape;1083;p4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48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48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8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48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1" name="Google Shape;1091;p48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1092" name="Google Shape;1092;p4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48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1095" name="Google Shape;109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48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1098" name="Google Shape;1098;p4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" name="Google Shape;1100;p48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1101" name="Google Shape;1101;p4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48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1104" name="Google Shape;1104;p4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48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1109" name="Google Shape;1109;p4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48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1112" name="Google Shape;1112;p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48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6" name="Google Shape;1116;p48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1117" name="Google Shape;1117;p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48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1120" name="Google Shape;1120;p4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48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1126" name="Google Shape;1126;p4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48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1129" name="Google Shape;1129;p4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48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1135" name="Google Shape;1135;p4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48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1141" name="Google Shape;1141;p4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5" name="Google Shape;1145;p48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8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8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8" name="Google Shape;1148;p48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1149" name="Google Shape;1149;p4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48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1152" name="Google Shape;1152;p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48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1155" name="Google Shape;1155;p4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7" name="Google Shape;1157;p48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8" name="Google Shape;1158;p48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1159" name="Google Shape;1159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48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1162" name="Google Shape;1162;p4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" name="Google Shape;1167;p48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1168" name="Google Shape;1168;p4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0" name="Google Shape;1170;p48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48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2" name="Google Shape;1172;p48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1173" name="Google Shape;1173;p4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48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1176" name="Google Shape;1176;p4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8" name="Google Shape;1178;p48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9" name="Google Shape;1179;p48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1180" name="Google Shape;1180;p4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48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1183" name="Google Shape;1183;p4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6" name="Google Shape;1186;p48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48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8" name="Google Shape;1188;p48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1189" name="Google Shape;1189;p4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48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1192" name="Google Shape;1192;p4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48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1197" name="Google Shape;1197;p4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48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1201" name="Google Shape;1201;p4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48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1204" name="Google Shape;1204;p4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48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1208" name="Google Shape;1208;p4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48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1214" name="Google Shape;1214;p4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48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1217" name="Google Shape;1217;p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2" name="Google Shape;1222;p48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3" name="Google Shape;1223;p48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1224" name="Google Shape;1224;p4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48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1227" name="Google Shape;1227;p4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1" name="Google Shape;1231;p48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2" name="Google Shape;1232;p48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1233" name="Google Shape;1233;p4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6" name="Google Shape;1236;p48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1237" name="Google Shape;1237;p4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0" name="Google Shape;1240;p48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8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8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" name="Google Shape;1243;p48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1244" name="Google Shape;1244;p4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48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8" name="Google Shape;1248;p48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1249" name="Google Shape;1249;p4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48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3" name="Google Shape;1253;p48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1254" name="Google Shape;1254;p4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48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1260" name="Google Shape;1260;p4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3" name="Google Shape;1263;p48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1264" name="Google Shape;1264;p4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" name="Google Shape;1267;p48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1268" name="Google Shape;1268;p4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48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1274" name="Google Shape;1274;p4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48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1280" name="Google Shape;1280;p4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" name="Google Shape;1282;p48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1283" name="Google Shape;1283;p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9" name="Google Shape;1289;p48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0" name="Google Shape;1290;p48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1291" name="Google Shape;1291;p4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" name="Google Shape;1296;p48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1297" name="Google Shape;1297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1299" name="Google Shape;1299;p48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0" name="Google Shape;1300;p48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1301" name="Google Shape;1301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48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" name="Google Shape;1304;p48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1305" name="Google Shape;130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7" name="Google Shape;1307;p48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48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fill color and opacity.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09" name="Google Shape;1309;p4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CEF6"/>
                </a:solidFill>
              </a:rPr>
              <a:t>51</a:t>
            </a:fld>
            <a:endParaRPr>
              <a:solidFill>
                <a:srgbClr val="00CEF6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" name="Google Shape;1314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315" name="Google Shape;1315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1" name="Google Shape;1321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322" name="Google Shape;1322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6" name="Google Shape;1326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327" name="Google Shape;1327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331" name="Google Shape;1331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6" name="Google Shape;1336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337" name="Google Shape;1337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0" name="Google Shape;1340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341" name="Google Shape;1341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5" name="Google Shape;1345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346" name="Google Shape;1346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1" name="Google Shape;1351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352" name="Google Shape;1352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8" name="Google Shape;1358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359" name="Google Shape;1359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1" name="Google Shape;1361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362" name="Google Shape;1362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5" name="Google Shape;1365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366" name="Google Shape;1366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2" name="Google Shape;1372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373" name="Google Shape;1373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379" name="Google Shape;1379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383" name="Google Shape;1383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84" name="Google Shape;1384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94" name="Google Shape;1394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0" name="Google Shape;1400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401" name="Google Shape;1401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5" name="Google Shape;1405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406" name="Google Shape;1406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1" name="Google Shape;1411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412" name="Google Shape;1412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8" name="Google Shape;1418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419" name="Google Shape;1419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3" name="Google Shape;1423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424" name="Google Shape;1424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8" name="Google Shape;1428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429" name="Google Shape;1429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34" name="Google Shape;1434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435" name="Google Shape;143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45" name="Google Shape;1445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446" name="Google Shape;1446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49" name="Google Shape;1449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450" name="Google Shape;145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60" name="Google Shape;1460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461" name="Google Shape;1461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5" name="Google Shape;1465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466" name="Google Shape;1466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76" name="Google Shape;1476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477" name="Google Shape;1477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4" name="Google Shape;1484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485" name="Google Shape;1485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9" name="Google Shape;1489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490" name="Google Shape;1490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4" name="Google Shape;1494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495" name="Google Shape;1495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0" name="Google Shape;1500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501" name="Google Shape;1501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7" name="Google Shape;1507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508" name="Google Shape;1508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1" name="Google Shape;1511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512" name="Google Shape;1512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7" name="Google Shape;1517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518" name="Google Shape;1518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4" name="Google Shape;1524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525" name="Google Shape;1525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8" name="Google Shape;1528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529" name="Google Shape;1529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3" name="Google Shape;1533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534" name="Google Shape;1534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0" name="Google Shape;1540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541" name="Google Shape;1541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8" name="Google Shape;1548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549" name="Google Shape;1549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3" name="Google Shape;1553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554" name="Google Shape;1554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7" name="Google Shape;1557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558" name="Google Shape;1558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1" name="Google Shape;1561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562" name="Google Shape;1562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6" name="Google Shape;1566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567" name="Google Shape;1567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1" name="Google Shape;1571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572" name="Google Shape;1572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7" name="Google Shape;1577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578" name="Google Shape;1578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4" name="Google Shape;1584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585" name="Google Shape;1585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2" name="Google Shape;1592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593" name="Google Shape;1593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5" name="Google Shape;1605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606" name="Google Shape;1606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0" name="Google Shape;1610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611" name="Google Shape;1611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4" name="Google Shape;1614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615" name="Google Shape;1615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1" name="Google Shape;1621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622" name="Google Shape;1622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0" name="Google Shape;1630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631" name="Google Shape;1631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3" name="Google Shape;1643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644" name="Google Shape;1644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6" name="Google Shape;1656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657" name="Google Shape;1657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9" name="Google Shape;1669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670" name="Google Shape;1670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6" name="Google Shape;1676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677" name="Google Shape;1677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2" name="Google Shape;1692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693" name="Google Shape;1693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7" name="Google Shape;1697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698" name="Google Shape;1698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699" name="Google Shape;1699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2" name="Google Shape;1702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703" name="Google Shape;1703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6" name="Google Shape;1706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707" name="Google Shape;1707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0" name="Google Shape;1710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711" name="Google Shape;1711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14" name="Google Shape;1714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715" name="Google Shape;1715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3" name="Google Shape;1723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724" name="Google Shape;1724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8" name="Google Shape;1748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749" name="Google Shape;1749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750" name="Google Shape;175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2" name="Google Shape;1752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753" name="Google Shape;1753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1754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5" name="Google Shape;1755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756" name="Google Shape;1756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58" name="Google Shape;1758;p49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 AND INFOGRAPHICS</a:t>
            </a:r>
            <a:endParaRPr sz="2000"/>
          </a:p>
        </p:txBody>
      </p:sp>
      <p:sp>
        <p:nvSpPr>
          <p:cNvPr id="1759" name="Google Shape;1759;p4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50"/>
          <p:cNvSpPr txBox="1"/>
          <p:nvPr/>
        </p:nvSpPr>
        <p:spPr>
          <a:xfrm>
            <a:off x="111290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65" name="Google Shape;1765;p50"/>
          <p:cNvSpPr txBox="1"/>
          <p:nvPr/>
        </p:nvSpPr>
        <p:spPr>
          <a:xfrm>
            <a:off x="1112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4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4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66" name="Google Shape;1766;p5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CEF6"/>
                </a:solidFill>
              </a:rPr>
              <a:t>53</a:t>
            </a:fld>
            <a:endParaRPr>
              <a:solidFill>
                <a:srgbClr val="00CEF6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" name="Google Shape;1771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73" name="Google Shape;1773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774" name="Google Shape;1774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775" name="Google Shape;1775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76" name="Google Shape;1776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77" name="Google Shape;1777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778" name="Google Shape;1778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79" name="Google Shape;1779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80" name="Google Shape;1780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781" name="Google Shape;1781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82" name="Google Shape;1782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83" name="Google Shape;1783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784" name="Google Shape;1784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85" name="Google Shape;1785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786" name="Google Shape;1786;p5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1152736" y="259272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 Roadmap</a:t>
            </a:r>
            <a:endParaRPr dirty="0"/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93" name="Google Shape;79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1156100"/>
            <a:ext cx="122495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altLang="zh-CN" sz="900" b="1" dirty="0"/>
              <a:t>Data </a:t>
            </a:r>
            <a:r>
              <a:rPr lang="en-US" sz="900" b="1" dirty="0"/>
              <a:t>Pre-</a:t>
            </a:r>
            <a:r>
              <a:rPr lang="en-US" altLang="zh-CN" sz="900" b="1" dirty="0"/>
              <a:t>Processing</a:t>
            </a:r>
            <a:r>
              <a:rPr lang="en-US" sz="900" b="1" dirty="0"/>
              <a:t>      </a:t>
            </a:r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Simplify Dataset</a:t>
            </a:r>
          </a:p>
          <a:p>
            <a:pPr lvl="0" algn="ctr"/>
            <a:endParaRPr lang="en-US" sz="900" dirty="0">
              <a:solidFill>
                <a:schemeClr val="dk2"/>
              </a:solidFill>
              <a:latin typeface="Source Sans Pro"/>
              <a:ea typeface="Source Sans Pro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3159987" y="1163051"/>
            <a:ext cx="178225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900" b="1" dirty="0"/>
              <a:t>Hyper turning &amp; Model selection</a:t>
            </a:r>
          </a:p>
          <a:p>
            <a:pPr lvl="0"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Add Features</a:t>
            </a:r>
          </a:p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Fine Turn Penalty character C</a:t>
            </a:r>
          </a:p>
        </p:txBody>
      </p:sp>
      <p:sp>
        <p:nvSpPr>
          <p:cNvPr id="815" name="Google Shape;815;p40"/>
          <p:cNvSpPr txBox="1"/>
          <p:nvPr/>
        </p:nvSpPr>
        <p:spPr>
          <a:xfrm>
            <a:off x="5435989" y="120315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altLang="zh-CN" sz="900" b="1" dirty="0"/>
              <a:t>Train Models </a:t>
            </a:r>
          </a:p>
          <a:p>
            <a:pPr lvl="0" algn="ctr"/>
            <a:endParaRPr lang="en-US" altLang="zh-CN" sz="900" b="1" dirty="0"/>
          </a:p>
          <a:p>
            <a:pPr lvl="0" algn="ctr"/>
            <a:endParaRPr lang="en-US" sz="900" dirty="0">
              <a:solidFill>
                <a:schemeClr val="dk2"/>
              </a:solidFill>
              <a:latin typeface="Source Sans Pro"/>
              <a:ea typeface="Source Sans Pro"/>
            </a:endParaRPr>
          </a:p>
        </p:txBody>
      </p:sp>
      <p:sp>
        <p:nvSpPr>
          <p:cNvPr id="816" name="Google Shape;816;p40"/>
          <p:cNvSpPr txBox="1"/>
          <p:nvPr/>
        </p:nvSpPr>
        <p:spPr>
          <a:xfrm>
            <a:off x="2167467" y="4049700"/>
            <a:ext cx="181659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b="1" dirty="0"/>
              <a:t>Hyper turning &amp; Model selection</a:t>
            </a:r>
          </a:p>
          <a:p>
            <a:pPr lvl="0"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Methods comparation</a:t>
            </a:r>
          </a:p>
          <a:p>
            <a:pPr lvl="0"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Penalty character C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7" name="Google Shape;817;p40"/>
          <p:cNvSpPr txBox="1"/>
          <p:nvPr/>
        </p:nvSpPr>
        <p:spPr>
          <a:xfrm>
            <a:off x="4162996" y="4063600"/>
            <a:ext cx="1849143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900" b="1" dirty="0"/>
              <a:t>Hyper turning &amp; Model selection</a:t>
            </a:r>
          </a:p>
          <a:p>
            <a:pPr lvl="0"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Features selection</a:t>
            </a:r>
          </a:p>
          <a:p>
            <a:pPr lvl="0"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L1 Ratio</a:t>
            </a:r>
          </a:p>
        </p:txBody>
      </p:sp>
      <p:sp>
        <p:nvSpPr>
          <p:cNvPr id="818" name="Google Shape;81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altLang="zh-CN" sz="900" b="1" dirty="0"/>
              <a:t>Analyze</a:t>
            </a:r>
          </a:p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Cross Entropy</a:t>
            </a:r>
          </a:p>
          <a:p>
            <a:pPr algn="ctr"/>
            <a:r>
              <a:rPr lang="en-US" sz="900" dirty="0">
                <a:solidFill>
                  <a:schemeClr val="dk2"/>
                </a:solidFill>
                <a:latin typeface="Source Sans Pro"/>
                <a:ea typeface="Source Sans Pro"/>
              </a:rPr>
              <a:t>ROC/AUC</a:t>
            </a:r>
          </a:p>
          <a:p>
            <a:pPr lvl="0" algn="ctr"/>
            <a:endParaRPr lang="en-US" sz="900" dirty="0">
              <a:solidFill>
                <a:schemeClr val="dk2"/>
              </a:solidFill>
              <a:latin typeface="Source Sans Pro"/>
              <a:ea typeface="Source Sans Pro"/>
            </a:endParaRPr>
          </a:p>
        </p:txBody>
      </p:sp>
      <p:grpSp>
        <p:nvGrpSpPr>
          <p:cNvPr id="30" name="Google Shape;795;p40">
            <a:extLst>
              <a:ext uri="{FF2B5EF4-FFF2-40B4-BE49-F238E27FC236}">
                <a16:creationId xmlns:a16="http://schemas.microsoft.com/office/drawing/2014/main" id="{42D80B13-1FFD-4CBE-B342-4F10F7B9A89B}"/>
              </a:ext>
            </a:extLst>
          </p:cNvPr>
          <p:cNvGrpSpPr/>
          <p:nvPr/>
        </p:nvGrpSpPr>
        <p:grpSpPr>
          <a:xfrm>
            <a:off x="7709619" y="1703401"/>
            <a:ext cx="473400" cy="473400"/>
            <a:chOff x="1786339" y="1703401"/>
            <a:chExt cx="473400" cy="473400"/>
          </a:xfrm>
        </p:grpSpPr>
        <p:sp>
          <p:nvSpPr>
            <p:cNvPr id="31" name="Google Shape;796;p40">
              <a:extLst>
                <a:ext uri="{FF2B5EF4-FFF2-40B4-BE49-F238E27FC236}">
                  <a16:creationId xmlns:a16="http://schemas.microsoft.com/office/drawing/2014/main" id="{D425571D-39E7-4DA1-894A-A66D630E4B82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" name="Google Shape;797;p40">
              <a:extLst>
                <a:ext uri="{FF2B5EF4-FFF2-40B4-BE49-F238E27FC236}">
                  <a16:creationId xmlns:a16="http://schemas.microsoft.com/office/drawing/2014/main" id="{CBFBB8C9-5E00-4C65-811C-32581EC660FC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33" name="Google Shape;818;p40">
            <a:extLst>
              <a:ext uri="{FF2B5EF4-FFF2-40B4-BE49-F238E27FC236}">
                <a16:creationId xmlns:a16="http://schemas.microsoft.com/office/drawing/2014/main" id="{9F37BA85-3A4B-4157-A880-B01ABECAE4B7}"/>
              </a:ext>
            </a:extLst>
          </p:cNvPr>
          <p:cNvSpPr txBox="1"/>
          <p:nvPr/>
        </p:nvSpPr>
        <p:spPr>
          <a:xfrm>
            <a:off x="7270375" y="1334599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altLang="zh-CN" sz="900" b="1" dirty="0"/>
              <a:t>Multi-Classification</a:t>
            </a:r>
          </a:p>
          <a:p>
            <a:pPr algn="ctr"/>
            <a:r>
              <a:rPr lang="en-US" sz="900" dirty="0" err="1">
                <a:solidFill>
                  <a:schemeClr val="dk2"/>
                </a:solidFill>
                <a:latin typeface="Source Sans Pro"/>
                <a:ea typeface="Source Sans Pro"/>
              </a:rPr>
              <a:t>OvR</a:t>
            </a:r>
            <a:endParaRPr lang="en-US" sz="900" dirty="0">
              <a:solidFill>
                <a:schemeClr val="dk2"/>
              </a:solidFill>
              <a:latin typeface="Source Sans Pro"/>
              <a:ea typeface="Source Sans Pro"/>
            </a:endParaRPr>
          </a:p>
          <a:p>
            <a:pPr algn="ctr"/>
            <a:r>
              <a:rPr lang="en-US" sz="900" dirty="0" err="1">
                <a:solidFill>
                  <a:schemeClr val="dk2"/>
                </a:solidFill>
                <a:latin typeface="Source Sans Pro"/>
                <a:ea typeface="Source Sans Pro"/>
              </a:rPr>
              <a:t>Softmax</a:t>
            </a:r>
            <a:endParaRPr lang="en-US" sz="900" dirty="0">
              <a:solidFill>
                <a:schemeClr val="dk2"/>
              </a:solidFill>
              <a:latin typeface="Source Sans Pro"/>
              <a:ea typeface="Source Sans Pro"/>
            </a:endParaRPr>
          </a:p>
          <a:p>
            <a:pPr lvl="0" algn="ctr"/>
            <a:endParaRPr lang="en-US" sz="900" dirty="0">
              <a:solidFill>
                <a:schemeClr val="dk2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58525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0DD33AE-B925-4CC8-8173-C8AB77F2E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622039"/>
              </p:ext>
            </p:extLst>
          </p:nvPr>
        </p:nvGraphicFramePr>
        <p:xfrm>
          <a:off x="370659" y="1602820"/>
          <a:ext cx="8356246" cy="272453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178123">
                  <a:extLst>
                    <a:ext uri="{9D8B030D-6E8A-4147-A177-3AD203B41FA5}">
                      <a16:colId xmlns:a16="http://schemas.microsoft.com/office/drawing/2014/main" val="4140425256"/>
                    </a:ext>
                  </a:extLst>
                </a:gridCol>
                <a:gridCol w="4178123">
                  <a:extLst>
                    <a:ext uri="{9D8B030D-6E8A-4147-A177-3AD203B41FA5}">
                      <a16:colId xmlns:a16="http://schemas.microsoft.com/office/drawing/2014/main" val="2530626375"/>
                    </a:ext>
                  </a:extLst>
                </a:gridCol>
              </a:tblGrid>
              <a:tr h="305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Simplify Method A</a:t>
                      </a:r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Simplify Method B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798722"/>
                  </a:ext>
                </a:extLst>
              </a:tr>
              <a:tr h="24188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43828"/>
                  </a:ext>
                </a:extLst>
              </a:tr>
            </a:tbl>
          </a:graphicData>
        </a:graphic>
      </p:graphicFrame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2080568"/>
              </p:ext>
            </p:extLst>
          </p:nvPr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44426"/>
            <a:ext cx="85479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1.Check if there are any value of “NAN” in dataset</a:t>
            </a:r>
          </a:p>
          <a:p>
            <a:r>
              <a:rPr lang="en-US" dirty="0"/>
              <a:t>2.Reduce complexity of output Y(Diagnosis)</a:t>
            </a:r>
          </a:p>
          <a:p>
            <a:r>
              <a:rPr lang="en-US" sz="1000" dirty="0"/>
              <a:t>    Original Dataset is not 2-class binary problem(0- No diabetes/1- Prediabetes/2- Diabetes)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0BEC245-2427-4A42-A215-B51944F14E50}"/>
              </a:ext>
            </a:extLst>
          </p:cNvPr>
          <p:cNvSpPr/>
          <p:nvPr/>
        </p:nvSpPr>
        <p:spPr>
          <a:xfrm>
            <a:off x="1861142" y="3067213"/>
            <a:ext cx="82083" cy="3017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E78530-30B5-4DCD-AC85-333820397E3C}"/>
              </a:ext>
            </a:extLst>
          </p:cNvPr>
          <p:cNvSpPr txBox="1"/>
          <p:nvPr/>
        </p:nvSpPr>
        <p:spPr>
          <a:xfrm>
            <a:off x="523063" y="2841450"/>
            <a:ext cx="1323716" cy="73866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Original dataset </a:t>
            </a:r>
          </a:p>
          <a:p>
            <a:r>
              <a:rPr lang="en-US" sz="800" dirty="0"/>
              <a:t>Column[Diabetes_012]:</a:t>
            </a:r>
          </a:p>
          <a:p>
            <a:r>
              <a:rPr lang="en-US" sz="600" dirty="0"/>
              <a:t>0- No diabetes</a:t>
            </a:r>
          </a:p>
          <a:p>
            <a:r>
              <a:rPr lang="en-US" sz="600" dirty="0"/>
              <a:t>1- Prediabetes</a:t>
            </a:r>
          </a:p>
          <a:p>
            <a:r>
              <a:rPr lang="en-US" sz="600" dirty="0"/>
              <a:t>2- Diabetes</a:t>
            </a:r>
          </a:p>
          <a:p>
            <a:r>
              <a:rPr lang="en-US" sz="800" dirty="0">
                <a:solidFill>
                  <a:schemeClr val="bg1"/>
                </a:solidFill>
                <a:highlight>
                  <a:srgbClr val="000000"/>
                </a:highlight>
              </a:rPr>
              <a:t>253680rows</a:t>
            </a:r>
            <a:endParaRPr lang="en-US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606CD3-AB9A-41F6-83A0-D4AF7BB0B699}"/>
              </a:ext>
            </a:extLst>
          </p:cNvPr>
          <p:cNvSpPr txBox="1"/>
          <p:nvPr/>
        </p:nvSpPr>
        <p:spPr>
          <a:xfrm>
            <a:off x="1943846" y="2844837"/>
            <a:ext cx="1323716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New Dataset</a:t>
            </a:r>
          </a:p>
          <a:p>
            <a:r>
              <a:rPr lang="en-US" sz="800" dirty="0">
                <a:solidFill>
                  <a:srgbClr val="00B0F0"/>
                </a:solidFill>
              </a:rPr>
              <a:t>Drop </a:t>
            </a:r>
            <a:r>
              <a:rPr lang="en-US" altLang="zh-CN" sz="800" dirty="0">
                <a:solidFill>
                  <a:srgbClr val="00B0F0"/>
                </a:solidFill>
              </a:rPr>
              <a:t>Prediabetes rows</a:t>
            </a:r>
          </a:p>
          <a:p>
            <a:r>
              <a:rPr lang="en-US" sz="800" dirty="0"/>
              <a:t>Dualism(2-&gt;1)</a:t>
            </a:r>
          </a:p>
          <a:p>
            <a:r>
              <a:rPr lang="en-US" sz="600" dirty="0"/>
              <a:t>0- No diabetes</a:t>
            </a:r>
          </a:p>
          <a:p>
            <a:r>
              <a:rPr lang="en-US" sz="600" dirty="0"/>
              <a:t>1- Diabetes</a:t>
            </a:r>
          </a:p>
          <a:p>
            <a:r>
              <a:rPr lang="en-US" sz="800" dirty="0">
                <a:solidFill>
                  <a:schemeClr val="bg1"/>
                </a:solidFill>
                <a:highlight>
                  <a:srgbClr val="000000"/>
                </a:highlight>
              </a:rPr>
              <a:t>249040rows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2B6CC3-4619-4C22-B51A-A34DE0FBF4C7}"/>
              </a:ext>
            </a:extLst>
          </p:cNvPr>
          <p:cNvSpPr txBox="1"/>
          <p:nvPr/>
        </p:nvSpPr>
        <p:spPr>
          <a:xfrm>
            <a:off x="3364947" y="2842023"/>
            <a:ext cx="1042624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New Dataset</a:t>
            </a:r>
          </a:p>
          <a:p>
            <a:r>
              <a:rPr lang="en-US" sz="800" dirty="0"/>
              <a:t>Standardization</a:t>
            </a:r>
          </a:p>
          <a:p>
            <a:r>
              <a:rPr lang="en-US" altLang="zh-CN" sz="800" dirty="0"/>
              <a:t>Split for CV(K-Fold)</a:t>
            </a:r>
          </a:p>
          <a:p>
            <a:endParaRPr lang="en-US" sz="600" dirty="0"/>
          </a:p>
          <a:p>
            <a:endParaRPr lang="en-US" sz="600" dirty="0"/>
          </a:p>
          <a:p>
            <a:r>
              <a:rPr lang="en-US" sz="800" dirty="0">
                <a:solidFill>
                  <a:schemeClr val="bg1"/>
                </a:solidFill>
                <a:highlight>
                  <a:srgbClr val="000000"/>
                </a:highlight>
              </a:rPr>
              <a:t>249040rows</a:t>
            </a:r>
            <a:endParaRPr lang="en-US" sz="8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1CC72B1-13F8-44C2-9501-80447AB5D6B9}"/>
              </a:ext>
            </a:extLst>
          </p:cNvPr>
          <p:cNvSpPr/>
          <p:nvPr/>
        </p:nvSpPr>
        <p:spPr>
          <a:xfrm>
            <a:off x="3280622" y="3067213"/>
            <a:ext cx="82083" cy="3017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319D94-B09F-47E2-AC2E-D6F178244968}"/>
              </a:ext>
            </a:extLst>
          </p:cNvPr>
          <p:cNvSpPr txBox="1"/>
          <p:nvPr/>
        </p:nvSpPr>
        <p:spPr>
          <a:xfrm>
            <a:off x="4684651" y="2858346"/>
            <a:ext cx="1323716" cy="73866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Original dataset </a:t>
            </a:r>
          </a:p>
          <a:p>
            <a:r>
              <a:rPr lang="en-US" sz="800" dirty="0"/>
              <a:t>Column[Diabetes_012]:</a:t>
            </a:r>
          </a:p>
          <a:p>
            <a:r>
              <a:rPr lang="en-US" sz="600" dirty="0"/>
              <a:t>0- No diabetes</a:t>
            </a:r>
          </a:p>
          <a:p>
            <a:r>
              <a:rPr lang="en-US" sz="600" dirty="0"/>
              <a:t>1- Prediabetes</a:t>
            </a:r>
          </a:p>
          <a:p>
            <a:r>
              <a:rPr lang="en-US" sz="600" dirty="0"/>
              <a:t>2- Diabetes</a:t>
            </a:r>
          </a:p>
          <a:p>
            <a:r>
              <a:rPr lang="en-US" sz="800" dirty="0">
                <a:solidFill>
                  <a:schemeClr val="bg1"/>
                </a:solidFill>
                <a:highlight>
                  <a:srgbClr val="000000"/>
                </a:highlight>
              </a:rPr>
              <a:t>253680rows</a:t>
            </a:r>
            <a:endParaRPr 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C2D9F9-BAA3-4814-97A9-05BF44836A59}"/>
              </a:ext>
            </a:extLst>
          </p:cNvPr>
          <p:cNvSpPr txBox="1"/>
          <p:nvPr/>
        </p:nvSpPr>
        <p:spPr>
          <a:xfrm>
            <a:off x="6097412" y="2861733"/>
            <a:ext cx="1323716" cy="73866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New Dataset</a:t>
            </a:r>
          </a:p>
          <a:p>
            <a:r>
              <a:rPr lang="en-US" sz="800" dirty="0">
                <a:solidFill>
                  <a:srgbClr val="00B0F0"/>
                </a:solidFill>
              </a:rPr>
              <a:t>Transform(2&amp;1-&gt;1)</a:t>
            </a:r>
          </a:p>
          <a:p>
            <a:r>
              <a:rPr lang="en-US" sz="600" dirty="0"/>
              <a:t>0- No diabetes</a:t>
            </a:r>
          </a:p>
          <a:p>
            <a:r>
              <a:rPr lang="en-US" sz="600" dirty="0"/>
              <a:t>1- Diabetes</a:t>
            </a:r>
          </a:p>
          <a:p>
            <a:endParaRPr lang="en-US" sz="600" dirty="0"/>
          </a:p>
          <a:p>
            <a:r>
              <a:rPr lang="en-US" sz="800" dirty="0">
                <a:solidFill>
                  <a:schemeClr val="bg1"/>
                </a:solidFill>
                <a:highlight>
                  <a:srgbClr val="000000"/>
                </a:highlight>
              </a:rPr>
              <a:t>253680rows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30A939-0047-4A4F-8EE1-D0D21E5D206D}"/>
              </a:ext>
            </a:extLst>
          </p:cNvPr>
          <p:cNvSpPr txBox="1"/>
          <p:nvPr/>
        </p:nvSpPr>
        <p:spPr>
          <a:xfrm>
            <a:off x="7514502" y="2858919"/>
            <a:ext cx="1035941" cy="76944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b="1" dirty="0"/>
              <a:t>New Dataset</a:t>
            </a:r>
          </a:p>
          <a:p>
            <a:r>
              <a:rPr lang="en-US" sz="800" dirty="0"/>
              <a:t>Standardization</a:t>
            </a:r>
          </a:p>
          <a:p>
            <a:r>
              <a:rPr lang="en-US" altLang="zh-CN" sz="800" dirty="0"/>
              <a:t>Split for CV(K-Fold)</a:t>
            </a:r>
          </a:p>
          <a:p>
            <a:endParaRPr lang="en-US" sz="600" dirty="0"/>
          </a:p>
          <a:p>
            <a:endParaRPr lang="en-US" sz="600" dirty="0"/>
          </a:p>
          <a:p>
            <a:r>
              <a:rPr lang="en-US" sz="800" dirty="0">
                <a:solidFill>
                  <a:schemeClr val="bg1"/>
                </a:solidFill>
                <a:highlight>
                  <a:srgbClr val="000000"/>
                </a:highlight>
              </a:rPr>
              <a:t>253680rows</a:t>
            </a:r>
            <a:endParaRPr lang="en-US" sz="80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BA471E5-F302-4AFB-8C92-C71E11D91CB5}"/>
              </a:ext>
            </a:extLst>
          </p:cNvPr>
          <p:cNvSpPr/>
          <p:nvPr/>
        </p:nvSpPr>
        <p:spPr>
          <a:xfrm>
            <a:off x="7434188" y="3084109"/>
            <a:ext cx="82083" cy="3017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4878197-461C-4F1C-9878-043893007FE6}"/>
              </a:ext>
            </a:extLst>
          </p:cNvPr>
          <p:cNvSpPr/>
          <p:nvPr/>
        </p:nvSpPr>
        <p:spPr>
          <a:xfrm>
            <a:off x="6015329" y="3084109"/>
            <a:ext cx="82083" cy="3017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83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0DD33AE-B925-4CC8-8173-C8AB77F2E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521303"/>
              </p:ext>
            </p:extLst>
          </p:nvPr>
        </p:nvGraphicFramePr>
        <p:xfrm>
          <a:off x="370659" y="1602821"/>
          <a:ext cx="8372288" cy="285039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186144">
                  <a:extLst>
                    <a:ext uri="{9D8B030D-6E8A-4147-A177-3AD203B41FA5}">
                      <a16:colId xmlns:a16="http://schemas.microsoft.com/office/drawing/2014/main" val="4140425256"/>
                    </a:ext>
                  </a:extLst>
                </a:gridCol>
                <a:gridCol w="4186144">
                  <a:extLst>
                    <a:ext uri="{9D8B030D-6E8A-4147-A177-3AD203B41FA5}">
                      <a16:colId xmlns:a16="http://schemas.microsoft.com/office/drawing/2014/main" val="2530626375"/>
                    </a:ext>
                  </a:extLst>
                </a:gridCol>
              </a:tblGrid>
              <a:tr h="288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Method </a:t>
                      </a: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 (</a:t>
                      </a: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Drop </a:t>
                      </a: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Prediabetes rows)</a:t>
                      </a:r>
                      <a:endParaRPr lang="en-US" sz="1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Method B (</a:t>
                      </a:r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transform 2&amp;1-&gt;1)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798722"/>
                  </a:ext>
                </a:extLst>
              </a:tr>
              <a:tr h="20106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43828"/>
                  </a:ext>
                </a:extLst>
              </a:tr>
              <a:tr h="534935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131471"/>
                  </a:ext>
                </a:extLst>
              </a:tr>
            </a:tbl>
          </a:graphicData>
        </a:graphic>
      </p:graphicFrame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6832773"/>
              </p:ext>
            </p:extLst>
          </p:nvPr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Use Dataset A and B to run logistic regression</a:t>
            </a:r>
          </a:p>
          <a:p>
            <a:r>
              <a:rPr lang="en-US" dirty="0"/>
              <a:t>    </a:t>
            </a:r>
            <a:r>
              <a:rPr lang="en-US" sz="1000" dirty="0"/>
              <a:t>No Penalty/K-Fold=10/Solver=“sag”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6F52C-E790-4457-99C2-647E03BE1DFB}"/>
              </a:ext>
            </a:extLst>
          </p:cNvPr>
          <p:cNvSpPr txBox="1"/>
          <p:nvPr/>
        </p:nvSpPr>
        <p:spPr>
          <a:xfrm>
            <a:off x="2610852" y="3855930"/>
            <a:ext cx="4603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Los  : B&lt;A (Dataset A is smaller than Dataset B)</a:t>
            </a:r>
          </a:p>
          <a:p>
            <a:r>
              <a:rPr lang="en-US" sz="1200" dirty="0"/>
              <a:t>Time: B&gt;A(Acceptable)</a:t>
            </a:r>
            <a:endParaRPr lang="en-US" sz="12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200" b="1" dirty="0">
                <a:solidFill>
                  <a:srgbClr val="333333"/>
                </a:solidFill>
                <a:latin typeface="Arial" panose="020B0604020202020204" pitchFamily="34" charset="0"/>
              </a:rPr>
              <a:t>       </a:t>
            </a:r>
            <a:r>
              <a:rPr lang="en-US" sz="1200" b="1" dirty="0">
                <a:solidFill>
                  <a:srgbClr val="00B0F0"/>
                </a:solidFill>
                <a:latin typeface="Arial" panose="020B0604020202020204" pitchFamily="34" charset="0"/>
              </a:rPr>
              <a:t>Choose method B to simplify dataset</a:t>
            </a:r>
            <a:endParaRPr lang="en-US" sz="1200" b="1" dirty="0">
              <a:solidFill>
                <a:srgbClr val="00B0F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236E615-42E4-45B7-A418-93EB360785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6803" y="1929063"/>
            <a:ext cx="4183392" cy="16741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38447DC-1D75-4623-A7AB-6434007C04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659" y="1942383"/>
            <a:ext cx="4198588" cy="16741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9F1AD6-0E0A-44A3-BFF2-B448DD6D16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660" y="3629840"/>
            <a:ext cx="4186144" cy="2996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293142-3E86-4DC3-AC8A-3DA243F035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9247" y="3629839"/>
            <a:ext cx="4170948" cy="29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15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0DD33AE-B925-4CC8-8173-C8AB77F2E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538538"/>
              </p:ext>
            </p:extLst>
          </p:nvPr>
        </p:nvGraphicFramePr>
        <p:xfrm>
          <a:off x="370659" y="1602821"/>
          <a:ext cx="8372288" cy="285039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790763">
                  <a:extLst>
                    <a:ext uri="{9D8B030D-6E8A-4147-A177-3AD203B41FA5}">
                      <a16:colId xmlns:a16="http://schemas.microsoft.com/office/drawing/2014/main" val="4140425256"/>
                    </a:ext>
                  </a:extLst>
                </a:gridCol>
                <a:gridCol w="2790762">
                  <a:extLst>
                    <a:ext uri="{9D8B030D-6E8A-4147-A177-3AD203B41FA5}">
                      <a16:colId xmlns:a16="http://schemas.microsoft.com/office/drawing/2014/main" val="2263233524"/>
                    </a:ext>
                  </a:extLst>
                </a:gridCol>
                <a:gridCol w="2790763">
                  <a:extLst>
                    <a:ext uri="{9D8B030D-6E8A-4147-A177-3AD203B41FA5}">
                      <a16:colId xmlns:a16="http://schemas.microsoft.com/office/drawing/2014/main" val="740296490"/>
                    </a:ext>
                  </a:extLst>
                </a:gridCol>
              </a:tblGrid>
              <a:tr h="288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/>
                        <a:t>Lasso</a:t>
                      </a:r>
                      <a:endParaRPr lang="en-US" sz="1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Ridge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dirty="0" err="1"/>
                        <a:t>ElasticNet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98722"/>
                  </a:ext>
                </a:extLst>
              </a:tr>
              <a:tr h="20106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543828"/>
                  </a:ext>
                </a:extLst>
              </a:tr>
              <a:tr h="53493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Los of train is stable(0.3198)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Los of train is stable(0.3198)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Los of train is stable(0.3198)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131471"/>
                  </a:ext>
                </a:extLst>
              </a:tr>
            </a:tbl>
          </a:graphicData>
        </a:graphic>
      </p:graphicFrame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1-Logistic Regression </a:t>
            </a:r>
            <a:r>
              <a:rPr lang="en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0296860"/>
              </p:ext>
            </p:extLst>
          </p:nvPr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60877"/>
            <a:ext cx="854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Run </a:t>
            </a:r>
            <a:r>
              <a:rPr lang="en-US" altLang="zh-CN" dirty="0"/>
              <a:t>Normalization process</a:t>
            </a:r>
            <a:r>
              <a:rPr lang="en-US" dirty="0"/>
              <a:t>, </a:t>
            </a:r>
            <a:r>
              <a:rPr lang="en-US" altLang="zh-CN" dirty="0"/>
              <a:t>Set different penalty C</a:t>
            </a:r>
            <a:r>
              <a:rPr lang="zh-CN" altLang="en-US" dirty="0"/>
              <a:t>，</a:t>
            </a:r>
            <a:r>
              <a:rPr lang="en-US" altLang="zh-CN" dirty="0"/>
              <a:t>to see influence of C and method</a:t>
            </a:r>
            <a:r>
              <a:rPr lang="en-US" dirty="0"/>
              <a:t>    </a:t>
            </a:r>
          </a:p>
          <a:p>
            <a:r>
              <a:rPr lang="en-US" sz="1000" dirty="0"/>
              <a:t>     Penalty </a:t>
            </a:r>
            <a:r>
              <a:rPr lang="en-US" sz="1000" dirty="0">
                <a:solidFill>
                  <a:srgbClr val="00B0F0"/>
                </a:solidFill>
              </a:rPr>
              <a:t>C=1-91</a:t>
            </a:r>
            <a:r>
              <a:rPr lang="en-US" sz="1000" dirty="0"/>
              <a:t>,</a:t>
            </a:r>
            <a:r>
              <a:rPr lang="en-US" altLang="zh-CN" sz="1000" dirty="0"/>
              <a:t>STEP=10</a:t>
            </a:r>
            <a:r>
              <a:rPr lang="en-US" sz="1000" dirty="0"/>
              <a:t>/K-Fold=10/L1 Ratio=0.5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15CC28-6EE2-4F49-9AC6-1E66F267E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1774" y="1937173"/>
            <a:ext cx="2758439" cy="1964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4A2CFD-F199-43B6-9828-A207124D3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201" y="1937173"/>
            <a:ext cx="2758439" cy="1964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6FDEB0-E7E8-4126-BFFE-B6DBD80678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7572" y="1937172"/>
            <a:ext cx="2775375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84561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2623</Words>
  <Application>Microsoft Office PowerPoint</Application>
  <PresentationFormat>On-screen Show (16:9)</PresentationFormat>
  <Paragraphs>613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Oswald</vt:lpstr>
      <vt:lpstr>Montserrat</vt:lpstr>
      <vt:lpstr>Arial</vt:lpstr>
      <vt:lpstr>Source Sans Pro</vt:lpstr>
      <vt:lpstr>Calibri</vt:lpstr>
      <vt:lpstr>zeitung</vt:lpstr>
      <vt:lpstr>Quince template</vt:lpstr>
      <vt:lpstr>DIABETES PRODECTION</vt:lpstr>
      <vt:lpstr>HELLO!</vt:lpstr>
      <vt:lpstr>INTRODUCTION</vt:lpstr>
      <vt:lpstr>INTRODUCTION</vt:lpstr>
      <vt:lpstr>Logistic Regression Model</vt:lpstr>
      <vt:lpstr>Logistic Regression Process Roadmap</vt:lpstr>
      <vt:lpstr>Model 1-Logistic Regression Process</vt:lpstr>
      <vt:lpstr>Model 1-Logistic Regression Process</vt:lpstr>
      <vt:lpstr>Model 1-Logistic Regression Process</vt:lpstr>
      <vt:lpstr>Model 1-Logistic Regression Process</vt:lpstr>
      <vt:lpstr>Model 1-Logistic Regression Process</vt:lpstr>
      <vt:lpstr>Model 1-Logistic Regression Process</vt:lpstr>
      <vt:lpstr>PowerPoint Presentation</vt:lpstr>
      <vt:lpstr>Model 1-Logistic Regression Process</vt:lpstr>
      <vt:lpstr>Model 1-Logistic Regression Process</vt:lpstr>
      <vt:lpstr>Model 1-Logistic Regression Process</vt:lpstr>
      <vt:lpstr>Model 1-Logistic Regression Process</vt:lpstr>
      <vt:lpstr>PowerPoint Presentation</vt:lpstr>
      <vt:lpstr>Model 1-Logistic Regression Process</vt:lpstr>
      <vt:lpstr>Model 1-Logistic Regression Process</vt:lpstr>
      <vt:lpstr>Logistic Regression Model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PRODECTION</dc:title>
  <cp:lastModifiedBy>liuchao09012021@outlook.com</cp:lastModifiedBy>
  <cp:revision>53</cp:revision>
  <dcterms:modified xsi:type="dcterms:W3CDTF">2021-11-23T06:03:21Z</dcterms:modified>
</cp:coreProperties>
</file>